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4" r:id="rId1"/>
  </p:sldMasterIdLst>
  <p:notesMasterIdLst>
    <p:notesMasterId r:id="rId25"/>
  </p:notesMasterIdLst>
  <p:sldIdLst>
    <p:sldId id="256" r:id="rId2"/>
    <p:sldId id="259" r:id="rId3"/>
    <p:sldId id="313" r:id="rId4"/>
    <p:sldId id="320" r:id="rId5"/>
    <p:sldId id="323" r:id="rId6"/>
    <p:sldId id="335" r:id="rId7"/>
    <p:sldId id="319" r:id="rId8"/>
    <p:sldId id="318" r:id="rId9"/>
    <p:sldId id="331" r:id="rId10"/>
    <p:sldId id="332" r:id="rId11"/>
    <p:sldId id="314" r:id="rId12"/>
    <p:sldId id="322" r:id="rId13"/>
    <p:sldId id="316" r:id="rId14"/>
    <p:sldId id="317" r:id="rId15"/>
    <p:sldId id="321" r:id="rId16"/>
    <p:sldId id="325" r:id="rId17"/>
    <p:sldId id="327" r:id="rId18"/>
    <p:sldId id="326" r:id="rId19"/>
    <p:sldId id="324" r:id="rId20"/>
    <p:sldId id="333" r:id="rId21"/>
    <p:sldId id="334" r:id="rId22"/>
    <p:sldId id="329" r:id="rId23"/>
    <p:sldId id="32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yse saliha sunar" initials="ass" lastIdx="1" clrIdx="0">
    <p:extLst>
      <p:ext uri="{19B8F6BF-5375-455C-9EA6-DF929625EA0E}">
        <p15:presenceInfo xmlns:p15="http://schemas.microsoft.com/office/powerpoint/2012/main" userId="07d85e1613caa92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66"/>
    <p:restoredTop sz="96291"/>
  </p:normalViewPr>
  <p:slideViewPr>
    <p:cSldViewPr snapToGrid="0" snapToObjects="1">
      <p:cViewPr varScale="1">
        <p:scale>
          <a:sx n="131" d="100"/>
          <a:sy n="131" d="100"/>
        </p:scale>
        <p:origin x="10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E3255C-E6EE-1F4B-8BA5-77C5136EE71F}" type="datetimeFigureOut">
              <a:rPr lang="en-TR" smtClean="0"/>
              <a:t>26.12.2022</a:t>
            </a:fld>
            <a:endParaRPr lang="en-T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D7322-5FB2-964F-ABC2-BC141EA1A1B8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3347906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2021-2022 Bahar</a:t>
            </a:r>
            <a:endParaRPr lang="en-TR" dirty="0"/>
          </a:p>
        </p:txBody>
      </p:sp>
      <p:pic>
        <p:nvPicPr>
          <p:cNvPr id="7" name="Picture 10" descr="T.C. BİTLİS EREN ÜNİVERSİTESİ Lisansüstü Eğitim Enstitüsü">
            <a:extLst>
              <a:ext uri="{FF2B5EF4-FFF2-40B4-BE49-F238E27FC236}">
                <a16:creationId xmlns:a16="http://schemas.microsoft.com/office/drawing/2014/main" id="{8A8A59FA-189E-67C3-F94A-853872FB5ED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55" b="99145" l="0" r="96744">
                        <a14:foregroundMark x1="1395" y1="37607" x2="1395" y2="37607"/>
                        <a14:foregroundMark x1="29767" y1="5128" x2="29767" y2="5128"/>
                        <a14:foregroundMark x1="42791" y1="1709" x2="42791" y2="1709"/>
                        <a14:foregroundMark x1="93023" y1="28632" x2="93023" y2="28632"/>
                        <a14:foregroundMark x1="97209" y1="40171" x2="97209" y2="40171"/>
                        <a14:foregroundMark x1="54884" y1="99145" x2="54884" y2="99145"/>
                        <a14:foregroundMark x1="39535" y1="89744" x2="39535" y2="89744"/>
                        <a14:foregroundMark x1="44651" y1="91880" x2="54884" y2="91880"/>
                        <a14:foregroundMark x1="54884" y1="91880" x2="65116" y2="88462"/>
                        <a14:foregroundMark x1="65116" y1="88462" x2="78140" y2="76923"/>
                        <a14:foregroundMark x1="78140" y1="76923" x2="83256" y2="69231"/>
                        <a14:foregroundMark x1="83256" y1="69231" x2="88372" y2="47436"/>
                        <a14:foregroundMark x1="60930" y1="94444" x2="86047" y2="70085"/>
                        <a14:foregroundMark x1="86047" y1="70085" x2="90698" y2="53846"/>
                        <a14:foregroundMark x1="90698" y1="53846" x2="86512" y2="74786"/>
                        <a14:foregroundMark x1="86512" y1="74786" x2="67442" y2="95299"/>
                        <a14:foregroundMark x1="67442" y1="95299" x2="42791" y2="94444"/>
                        <a14:foregroundMark x1="42791" y1="94444" x2="33488" y2="92308"/>
                        <a14:foregroundMark x1="33488" y1="92308" x2="8837" y2="64957"/>
                        <a14:foregroundMark x1="8837" y1="64957" x2="6977" y2="57265"/>
                        <a14:foregroundMark x1="6977" y1="57265" x2="11163" y2="41453"/>
                        <a14:foregroundMark x1="11163" y1="41453" x2="8372" y2="33333"/>
                        <a14:foregroundMark x1="8372" y1="33333" x2="20000" y2="22650"/>
                        <a14:foregroundMark x1="20000" y1="22650" x2="20930" y2="23077"/>
                        <a14:foregroundMark x1="13488" y1="23077" x2="36279" y2="9829"/>
                        <a14:foregroundMark x1="36279" y1="9829" x2="69302" y2="8120"/>
                        <a14:foregroundMark x1="69302" y1="8120" x2="76279" y2="14530"/>
                        <a14:foregroundMark x1="76279" y1="14530" x2="78140" y2="23077"/>
                        <a14:foregroundMark x1="78140" y1="23077" x2="91163" y2="42735"/>
                        <a14:foregroundMark x1="91163" y1="42735" x2="93023" y2="48291"/>
                        <a14:foregroundMark x1="79070" y1="16239" x2="84186" y2="31197"/>
                        <a14:foregroundMark x1="50233" y1="64957" x2="50233" y2="64957"/>
                        <a14:foregroundMark x1="29767" y1="47436" x2="31628" y2="76496"/>
                        <a14:foregroundMark x1="32558" y1="41026" x2="32558" y2="41026"/>
                        <a14:foregroundMark x1="29767" y1="41453" x2="29767" y2="41453"/>
                        <a14:foregroundMark x1="42791" y1="35897" x2="42791" y2="35897"/>
                        <a14:foregroundMark x1="41395" y1="38462" x2="41395" y2="38462"/>
                        <a14:foregroundMark x1="38605" y1="43590" x2="38605" y2="43590"/>
                        <a14:foregroundMark x1="39070" y1="54274" x2="39070" y2="54274"/>
                        <a14:foregroundMark x1="39535" y1="30342" x2="39535" y2="30342"/>
                        <a14:foregroundMark x1="48372" y1="37179" x2="48372" y2="37179"/>
                        <a14:foregroundMark x1="50233" y1="62821" x2="50233" y2="62821"/>
                        <a14:foregroundMark x1="49767" y1="54274" x2="49767" y2="54274"/>
                        <a14:foregroundMark x1="56744" y1="51282" x2="57674" y2="52564"/>
                        <a14:foregroundMark x1="62326" y1="59829" x2="62326" y2="59829"/>
                        <a14:foregroundMark x1="59070" y1="61538" x2="59070" y2="61538"/>
                        <a14:foregroundMark x1="39535" y1="62393" x2="39535" y2="62393"/>
                        <a14:foregroundMark x1="38140" y1="72222" x2="38140" y2="72222"/>
                        <a14:foregroundMark x1="41860" y1="75214" x2="43256" y2="75641"/>
                        <a14:foregroundMark x1="48372" y1="75214" x2="48372" y2="75214"/>
                        <a14:foregroundMark x1="46977" y1="45726" x2="46977" y2="45726"/>
                        <a14:foregroundMark x1="49302" y1="41453" x2="49302" y2="41453"/>
                        <a14:foregroundMark x1="49302" y1="31624" x2="49302" y2="31624"/>
                        <a14:foregroundMark x1="62326" y1="25641" x2="62326" y2="25641"/>
                        <a14:foregroundMark x1="57674" y1="26068" x2="57674" y2="26068"/>
                        <a14:foregroundMark x1="60000" y1="38462" x2="60465" y2="40171"/>
                        <a14:foregroundMark x1="61395" y1="47009" x2="61395" y2="47863"/>
                        <a14:foregroundMark x1="68372" y1="34615" x2="67442" y2="71795"/>
                        <a14:foregroundMark x1="67442" y1="71795" x2="63256" y2="78632"/>
                        <a14:foregroundMark x1="63256" y1="78632" x2="57209" y2="80769"/>
                        <a14:backgroundMark x1="0" y1="38462" x2="0" y2="38462"/>
                        <a14:backgroundMark x1="0" y1="38462" x2="0" y2="38462"/>
                        <a14:backgroundMark x1="0" y1="38034" x2="0" y2="38034"/>
                        <a14:backgroundMark x1="0" y1="38034" x2="0" y2="380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3792" y="5192772"/>
            <a:ext cx="1458208" cy="1577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ED41D40-984D-85FE-3E6B-106C331B7D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062380" y="87372"/>
            <a:ext cx="29995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2FA9895-9CA8-E929-76C0-D78DAEA296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89357" y="6406487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EE07884-8744-AC4B-B883-94063FDFFD96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836637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2021-2022 Bahar</a:t>
            </a:r>
            <a:endParaRPr lang="en-T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07884-8744-AC4B-B883-94063FDFFD96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62392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2021-2022 Bahar</a:t>
            </a:r>
            <a:endParaRPr lang="en-T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07884-8744-AC4B-B883-94063FDFFD96}" type="slidenum">
              <a:rPr lang="en-TR" smtClean="0"/>
              <a:t>‹#›</a:t>
            </a:fld>
            <a:endParaRPr lang="en-T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34834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2021-2022 Bahar</a:t>
            </a:r>
            <a:endParaRPr lang="en-T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07884-8744-AC4B-B883-94063FDFFD96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42768621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2021-2022 Bahar</a:t>
            </a:r>
            <a:endParaRPr lang="en-T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T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07884-8744-AC4B-B883-94063FDFFD96}" type="slidenum">
              <a:rPr lang="en-TR" smtClean="0"/>
              <a:t>‹#›</a:t>
            </a:fld>
            <a:endParaRPr lang="en-T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44723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2021-2022 Bahar</a:t>
            </a:r>
            <a:endParaRPr lang="en-T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T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07884-8744-AC4B-B883-94063FDFFD96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3628302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2021-2022 Bahar</a:t>
            </a:r>
            <a:endParaRPr lang="en-T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T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07884-8744-AC4B-B883-94063FDFFD96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4353293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2021-2022 Bahar</a:t>
            </a:r>
            <a:endParaRPr lang="en-T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T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07884-8744-AC4B-B883-94063FDFFD96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4087753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2021-2022 Bahar</a:t>
            </a:r>
            <a:endParaRPr lang="en-T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72787" y="61912"/>
            <a:ext cx="2960598" cy="365125"/>
          </a:xfrm>
        </p:spPr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07884-8744-AC4B-B883-94063FDFFD96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3471023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2021-2022 Bahar</a:t>
            </a:r>
            <a:endParaRPr lang="en-T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07884-8744-AC4B-B883-94063FDFFD96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99566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2021-2022 Bahar</a:t>
            </a:r>
            <a:endParaRPr lang="en-T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07884-8744-AC4B-B883-94063FDFFD96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7122986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2021-2022 Bahar</a:t>
            </a:r>
            <a:endParaRPr lang="en-T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07884-8744-AC4B-B883-94063FDFFD96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464661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2021-2022 Bahar</a:t>
            </a:r>
            <a:endParaRPr lang="en-T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07884-8744-AC4B-B883-94063FDFFD96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065135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2021-2022 Bahar</a:t>
            </a:r>
            <a:endParaRPr lang="en-T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07884-8744-AC4B-B883-94063FDFFD96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4062279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2021-2022 Bahar</a:t>
            </a:r>
            <a:endParaRPr lang="en-T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07884-8744-AC4B-B883-94063FDFFD96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0099950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07884-8744-AC4B-B883-94063FDFFD96}" type="slidenum">
              <a:rPr lang="en-TR" smtClean="0"/>
              <a:t>‹#›</a:t>
            </a:fld>
            <a:endParaRPr lang="en-T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2021-2022 Bahar</a:t>
            </a:r>
            <a:endParaRPr lang="en-TR" dirty="0"/>
          </a:p>
        </p:txBody>
      </p:sp>
    </p:spTree>
    <p:extLst>
      <p:ext uri="{BB962C8B-B14F-4D97-AF65-F5344CB8AC3E}">
        <p14:creationId xmlns:p14="http://schemas.microsoft.com/office/powerpoint/2010/main" val="14720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tr-TR"/>
              <a:t>2021-2022 Bahar</a:t>
            </a:r>
            <a:endParaRPr lang="en-T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8867" y="6406487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89357" y="6406487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EE07884-8744-AC4B-B883-94063FDFFD96}" type="slidenum">
              <a:rPr lang="en-TR" smtClean="0"/>
              <a:t>‹#›</a:t>
            </a:fld>
            <a:endParaRPr lang="en-TR"/>
          </a:p>
        </p:txBody>
      </p:sp>
      <p:pic>
        <p:nvPicPr>
          <p:cNvPr id="7" name="Picture 10" descr="T.C. BİTLİS EREN ÜNİVERSİTESİ Lisansüstü Eğitim Enstitüsü">
            <a:extLst>
              <a:ext uri="{FF2B5EF4-FFF2-40B4-BE49-F238E27FC236}">
                <a16:creationId xmlns:a16="http://schemas.microsoft.com/office/drawing/2014/main" id="{147E34A0-56E2-6AC2-0B14-690B72B3C87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8">
            <a:alphaModFix amt="50000"/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855" b="99145" l="0" r="96744">
                        <a14:foregroundMark x1="1395" y1="37607" x2="1395" y2="37607"/>
                        <a14:foregroundMark x1="29767" y1="5128" x2="29767" y2="5128"/>
                        <a14:foregroundMark x1="42791" y1="1709" x2="42791" y2="1709"/>
                        <a14:foregroundMark x1="93023" y1="28632" x2="93023" y2="28632"/>
                        <a14:foregroundMark x1="97209" y1="40171" x2="97209" y2="40171"/>
                        <a14:foregroundMark x1="54884" y1="99145" x2="54884" y2="99145"/>
                        <a14:foregroundMark x1="39535" y1="89744" x2="39535" y2="89744"/>
                        <a14:foregroundMark x1="44651" y1="91880" x2="54884" y2="91880"/>
                        <a14:foregroundMark x1="54884" y1="91880" x2="65116" y2="88462"/>
                        <a14:foregroundMark x1="65116" y1="88462" x2="78140" y2="76923"/>
                        <a14:foregroundMark x1="78140" y1="76923" x2="83256" y2="69231"/>
                        <a14:foregroundMark x1="83256" y1="69231" x2="88372" y2="47436"/>
                        <a14:foregroundMark x1="60930" y1="94444" x2="86047" y2="70085"/>
                        <a14:foregroundMark x1="86047" y1="70085" x2="90698" y2="53846"/>
                        <a14:foregroundMark x1="90698" y1="53846" x2="86512" y2="74786"/>
                        <a14:foregroundMark x1="86512" y1="74786" x2="67442" y2="95299"/>
                        <a14:foregroundMark x1="67442" y1="95299" x2="42791" y2="94444"/>
                        <a14:foregroundMark x1="42791" y1="94444" x2="33488" y2="92308"/>
                        <a14:foregroundMark x1="33488" y1="92308" x2="8837" y2="64957"/>
                        <a14:foregroundMark x1="8837" y1="64957" x2="6977" y2="57265"/>
                        <a14:foregroundMark x1="6977" y1="57265" x2="11163" y2="41453"/>
                        <a14:foregroundMark x1="11163" y1="41453" x2="8372" y2="33333"/>
                        <a14:foregroundMark x1="8372" y1="33333" x2="20000" y2="22650"/>
                        <a14:foregroundMark x1="20000" y1="22650" x2="20930" y2="23077"/>
                        <a14:foregroundMark x1="13488" y1="23077" x2="36279" y2="9829"/>
                        <a14:foregroundMark x1="36279" y1="9829" x2="69302" y2="8120"/>
                        <a14:foregroundMark x1="69302" y1="8120" x2="76279" y2="14530"/>
                        <a14:foregroundMark x1="76279" y1="14530" x2="78140" y2="23077"/>
                        <a14:foregroundMark x1="78140" y1="23077" x2="91163" y2="42735"/>
                        <a14:foregroundMark x1="91163" y1="42735" x2="93023" y2="48291"/>
                        <a14:foregroundMark x1="79070" y1="16239" x2="84186" y2="31197"/>
                        <a14:foregroundMark x1="50233" y1="64957" x2="50233" y2="64957"/>
                        <a14:foregroundMark x1="29767" y1="47436" x2="31628" y2="76496"/>
                        <a14:foregroundMark x1="32558" y1="41026" x2="32558" y2="41026"/>
                        <a14:foregroundMark x1="29767" y1="41453" x2="29767" y2="41453"/>
                        <a14:foregroundMark x1="42791" y1="35897" x2="42791" y2="35897"/>
                        <a14:foregroundMark x1="41395" y1="38462" x2="41395" y2="38462"/>
                        <a14:foregroundMark x1="38605" y1="43590" x2="38605" y2="43590"/>
                        <a14:foregroundMark x1="39070" y1="54274" x2="39070" y2="54274"/>
                        <a14:foregroundMark x1="39535" y1="30342" x2="39535" y2="30342"/>
                        <a14:foregroundMark x1="48372" y1="37179" x2="48372" y2="37179"/>
                        <a14:foregroundMark x1="50233" y1="62821" x2="50233" y2="62821"/>
                        <a14:foregroundMark x1="49767" y1="54274" x2="49767" y2="54274"/>
                        <a14:foregroundMark x1="56744" y1="51282" x2="57674" y2="52564"/>
                        <a14:foregroundMark x1="62326" y1="59829" x2="62326" y2="59829"/>
                        <a14:foregroundMark x1="59070" y1="61538" x2="59070" y2="61538"/>
                        <a14:foregroundMark x1="39535" y1="62393" x2="39535" y2="62393"/>
                        <a14:foregroundMark x1="38140" y1="72222" x2="38140" y2="72222"/>
                        <a14:foregroundMark x1="41860" y1="75214" x2="43256" y2="75641"/>
                        <a14:foregroundMark x1="48372" y1="75214" x2="48372" y2="75214"/>
                        <a14:foregroundMark x1="46977" y1="45726" x2="46977" y2="45726"/>
                        <a14:foregroundMark x1="49302" y1="41453" x2="49302" y2="41453"/>
                        <a14:foregroundMark x1="49302" y1="31624" x2="49302" y2="31624"/>
                        <a14:foregroundMark x1="62326" y1="25641" x2="62326" y2="25641"/>
                        <a14:foregroundMark x1="57674" y1="26068" x2="57674" y2="26068"/>
                        <a14:foregroundMark x1="60000" y1="38462" x2="60465" y2="40171"/>
                        <a14:foregroundMark x1="61395" y1="47009" x2="61395" y2="47863"/>
                        <a14:foregroundMark x1="68372" y1="34615" x2="67442" y2="71795"/>
                        <a14:foregroundMark x1="67442" y1="71795" x2="63256" y2="78632"/>
                        <a14:foregroundMark x1="63256" y1="78632" x2="57209" y2="80769"/>
                        <a14:backgroundMark x1="0" y1="38462" x2="0" y2="38462"/>
                        <a14:backgroundMark x1="0" y1="38462" x2="0" y2="38462"/>
                        <a14:backgroundMark x1="0" y1="38034" x2="0" y2="38034"/>
                        <a14:backgroundMark x1="0" y1="38034" x2="0" y2="380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3792" y="5192772"/>
            <a:ext cx="1458208" cy="1577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1623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FA6A2-71D4-7340-8982-A64F82BB9E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1992" y="914407"/>
            <a:ext cx="8335924" cy="3852355"/>
          </a:xfrm>
        </p:spPr>
        <p:txBody>
          <a:bodyPr/>
          <a:lstStyle/>
          <a:p>
            <a:r>
              <a:rPr lang="en-GB" dirty="0"/>
              <a:t>BİLGİSAYAR MÜHENDİSLİĞİ ORYANTASYONU</a:t>
            </a:r>
            <a:br>
              <a:rPr lang="en-GB" dirty="0"/>
            </a:br>
            <a:r>
              <a:rPr lang="en-GB" sz="3600" dirty="0">
                <a:solidFill>
                  <a:schemeClr val="accent3">
                    <a:lumMod val="75000"/>
                  </a:schemeClr>
                </a:solidFill>
              </a:rPr>
              <a:t>XIV. HAFTA: </a:t>
            </a:r>
            <a:r>
              <a:rPr lang="tr-TR" sz="3600" dirty="0">
                <a:solidFill>
                  <a:schemeClr val="accent3">
                    <a:lumMod val="75000"/>
                  </a:schemeClr>
                </a:solidFill>
              </a:rPr>
              <a:t>Açık Kaynak Kodlu Yazılımlar ve </a:t>
            </a:r>
            <a:r>
              <a:rPr lang="tr-TR" sz="3600" dirty="0" err="1">
                <a:solidFill>
                  <a:schemeClr val="accent3">
                    <a:lumMod val="75000"/>
                  </a:schemeClr>
                </a:solidFill>
              </a:rPr>
              <a:t>GitHub</a:t>
            </a:r>
            <a:endParaRPr lang="en-GB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17DDD4-AB0E-1246-A9DB-13810363A1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766759"/>
            <a:ext cx="7766936" cy="1096899"/>
          </a:xfrm>
        </p:spPr>
        <p:txBody>
          <a:bodyPr/>
          <a:lstStyle/>
          <a:p>
            <a:r>
              <a:rPr lang="en-GB" dirty="0" err="1"/>
              <a:t>Dr.</a:t>
            </a:r>
            <a:r>
              <a:rPr lang="en-GB" dirty="0"/>
              <a:t> </a:t>
            </a:r>
            <a:r>
              <a:rPr lang="en-GB" dirty="0" err="1"/>
              <a:t>Öğr</a:t>
            </a:r>
            <a:r>
              <a:rPr lang="en-GB" dirty="0"/>
              <a:t>. </a:t>
            </a:r>
            <a:r>
              <a:rPr lang="en-GB" dirty="0" err="1"/>
              <a:t>Üyesi</a:t>
            </a:r>
            <a:r>
              <a:rPr lang="en-GB" dirty="0"/>
              <a:t> Ayşe </a:t>
            </a:r>
            <a:r>
              <a:rPr lang="en-GB" dirty="0" err="1"/>
              <a:t>Saliha</a:t>
            </a:r>
            <a:r>
              <a:rPr lang="en-GB" dirty="0"/>
              <a:t> </a:t>
            </a:r>
            <a:r>
              <a:rPr lang="en-GB" dirty="0" err="1"/>
              <a:t>Sunar</a:t>
            </a:r>
            <a:endParaRPr lang="en-GB" dirty="0"/>
          </a:p>
          <a:p>
            <a:r>
              <a:rPr lang="en-GB" dirty="0" err="1"/>
              <a:t>assunar@beu.edu.tr</a:t>
            </a:r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0ECB5E-A67B-10DB-C8B7-3AB703385F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446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D59FF-2273-7B42-8C46-D09570233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Ö</a:t>
            </a:r>
            <a:r>
              <a:rPr lang="en-TR" dirty="0"/>
              <a:t>RNEK: KİTLESEL ÇEVİRİMİÇİ AÇIK KURSLAR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C407AA1-9E75-D54B-9738-254ED782EC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393" y="1930400"/>
            <a:ext cx="4779714" cy="3866832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75BEBCE-2F3C-F740-8943-D9C43FFC93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3107" y="1495584"/>
            <a:ext cx="4516860" cy="38668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F34C27-BA7A-694D-87BC-94E1CAD4B3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5564" y="3152141"/>
            <a:ext cx="3707821" cy="355092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3D0586-85EB-E8A1-F689-D963E3551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940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D4B84-6925-C145-A7A0-7CDA7BF7F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AÇIK KAYNAK KOD NEDİR?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8C0F9-6E3F-9348-80E0-224800C5C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387" y="1930400"/>
            <a:ext cx="10024428" cy="3847755"/>
          </a:xfrm>
        </p:spPr>
        <p:txBody>
          <a:bodyPr>
            <a:normAutofit/>
          </a:bodyPr>
          <a:lstStyle/>
          <a:p>
            <a:r>
              <a:rPr lang="en-TR" dirty="0"/>
              <a:t>Açık kaynak kod, </a:t>
            </a:r>
            <a:r>
              <a:rPr lang="en-TR" dirty="0">
                <a:solidFill>
                  <a:srgbClr val="C00000"/>
                </a:solidFill>
              </a:rPr>
              <a:t>geliştirilen bir yazılımın kaynak kodunun </a:t>
            </a:r>
            <a:r>
              <a:rPr lang="en-TR" dirty="0"/>
              <a:t>ticari bir amaç gütmeden </a:t>
            </a:r>
            <a:r>
              <a:rPr lang="en-TR" dirty="0">
                <a:solidFill>
                  <a:srgbClr val="C00000"/>
                </a:solidFill>
              </a:rPr>
              <a:t>herkese açık şekilde </a:t>
            </a:r>
            <a:r>
              <a:rPr lang="en-TR" dirty="0"/>
              <a:t>paylaşılmasıdır. </a:t>
            </a:r>
          </a:p>
          <a:p>
            <a:r>
              <a:rPr lang="en-GB" dirty="0" err="1"/>
              <a:t>Açık</a:t>
            </a:r>
            <a:r>
              <a:rPr lang="en-GB" dirty="0"/>
              <a:t> </a:t>
            </a:r>
            <a:r>
              <a:rPr lang="en-GB" dirty="0" err="1"/>
              <a:t>kaynak</a:t>
            </a:r>
            <a:r>
              <a:rPr lang="en-GB" dirty="0"/>
              <a:t> </a:t>
            </a:r>
            <a:r>
              <a:rPr lang="en-GB" dirty="0" err="1"/>
              <a:t>kodlu</a:t>
            </a:r>
            <a:r>
              <a:rPr lang="en-GB" dirty="0"/>
              <a:t> </a:t>
            </a:r>
            <a:r>
              <a:rPr lang="en-GB" dirty="0" err="1"/>
              <a:t>yazılım</a:t>
            </a:r>
            <a:r>
              <a:rPr lang="en-GB" dirty="0">
                <a:solidFill>
                  <a:srgbClr val="C00000"/>
                </a:solidFill>
              </a:rPr>
              <a:t>, </a:t>
            </a:r>
            <a:r>
              <a:rPr lang="en-GB" dirty="0" err="1">
                <a:solidFill>
                  <a:srgbClr val="C00000"/>
                </a:solidFill>
              </a:rPr>
              <a:t>işbirliğine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dayanır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/>
              <a:t>ve</a:t>
            </a:r>
            <a:r>
              <a:rPr lang="en-GB" dirty="0"/>
              <a:t> </a:t>
            </a:r>
            <a:r>
              <a:rPr lang="en-GB" dirty="0" err="1"/>
              <a:t>kaynak</a:t>
            </a:r>
            <a:r>
              <a:rPr lang="en-GB" dirty="0"/>
              <a:t> </a:t>
            </a:r>
            <a:r>
              <a:rPr lang="en-GB" dirty="0" err="1"/>
              <a:t>kodunu</a:t>
            </a:r>
            <a:r>
              <a:rPr lang="en-GB" dirty="0"/>
              <a:t> </a:t>
            </a:r>
            <a:r>
              <a:rPr lang="en-GB" dirty="0" err="1"/>
              <a:t>kullanmak</a:t>
            </a:r>
            <a:r>
              <a:rPr lang="en-GB" dirty="0"/>
              <a:t>, </a:t>
            </a:r>
            <a:r>
              <a:rPr lang="en-GB" dirty="0" err="1"/>
              <a:t>değiştirmek</a:t>
            </a:r>
            <a:r>
              <a:rPr lang="en-GB" dirty="0"/>
              <a:t> </a:t>
            </a:r>
            <a:r>
              <a:rPr lang="en-GB" dirty="0" err="1"/>
              <a:t>ve</a:t>
            </a:r>
            <a:r>
              <a:rPr lang="en-GB" dirty="0"/>
              <a:t> </a:t>
            </a:r>
            <a:r>
              <a:rPr lang="en-GB" dirty="0" err="1"/>
              <a:t>birbiriyle</a:t>
            </a:r>
            <a:r>
              <a:rPr lang="en-GB" dirty="0"/>
              <a:t> </a:t>
            </a:r>
            <a:r>
              <a:rPr lang="en-GB" dirty="0" err="1"/>
              <a:t>paylaşmak</a:t>
            </a:r>
            <a:r>
              <a:rPr lang="en-GB" dirty="0"/>
              <a:t> </a:t>
            </a:r>
            <a:r>
              <a:rPr lang="en-GB" dirty="0" err="1"/>
              <a:t>için</a:t>
            </a:r>
            <a:r>
              <a:rPr lang="en-GB" dirty="0"/>
              <a:t> </a:t>
            </a:r>
            <a:r>
              <a:rPr lang="en-GB" dirty="0" err="1"/>
              <a:t>topluluk</a:t>
            </a:r>
            <a:r>
              <a:rPr lang="en-GB" dirty="0"/>
              <a:t> </a:t>
            </a:r>
            <a:r>
              <a:rPr lang="en-GB" dirty="0" err="1"/>
              <a:t>üretimini</a:t>
            </a:r>
            <a:r>
              <a:rPr lang="en-GB" dirty="0"/>
              <a:t> </a:t>
            </a:r>
            <a:r>
              <a:rPr lang="en-GB" dirty="0" err="1"/>
              <a:t>ve</a:t>
            </a:r>
            <a:r>
              <a:rPr lang="en-GB" dirty="0"/>
              <a:t> </a:t>
            </a:r>
            <a:r>
              <a:rPr lang="en-GB" dirty="0" err="1"/>
              <a:t>meslektaş</a:t>
            </a:r>
            <a:r>
              <a:rPr lang="en-GB" dirty="0"/>
              <a:t> </a:t>
            </a:r>
            <a:r>
              <a:rPr lang="en-GB" dirty="0" err="1"/>
              <a:t>incelemesini</a:t>
            </a:r>
            <a:r>
              <a:rPr lang="en-GB" dirty="0"/>
              <a:t> </a:t>
            </a:r>
            <a:r>
              <a:rPr lang="en-GB" dirty="0" err="1"/>
              <a:t>esas</a:t>
            </a:r>
            <a:r>
              <a:rPr lang="en-GB" dirty="0"/>
              <a:t> </a:t>
            </a:r>
            <a:r>
              <a:rPr lang="en-GB" dirty="0" err="1"/>
              <a:t>alır</a:t>
            </a:r>
            <a:r>
              <a:rPr lang="en-GB" dirty="0"/>
              <a:t>. </a:t>
            </a:r>
          </a:p>
          <a:p>
            <a:r>
              <a:rPr lang="en-GB" dirty="0" err="1"/>
              <a:t>Geliştiriciler</a:t>
            </a:r>
            <a:r>
              <a:rPr lang="en-GB" dirty="0"/>
              <a:t>, hem </a:t>
            </a:r>
            <a:r>
              <a:rPr lang="en-GB" dirty="0" err="1"/>
              <a:t>toplu</a:t>
            </a:r>
            <a:r>
              <a:rPr lang="en-GB" dirty="0"/>
              <a:t> hem de </a:t>
            </a:r>
            <a:r>
              <a:rPr lang="en-GB" dirty="0" err="1"/>
              <a:t>bireysel</a:t>
            </a:r>
            <a:r>
              <a:rPr lang="en-GB" dirty="0"/>
              <a:t> </a:t>
            </a:r>
            <a:r>
              <a:rPr lang="en-GB" dirty="0" err="1"/>
              <a:t>olarak</a:t>
            </a:r>
            <a:r>
              <a:rPr lang="en-GB" dirty="0"/>
              <a:t> </a:t>
            </a:r>
            <a:r>
              <a:rPr lang="en-GB" dirty="0" err="1"/>
              <a:t>daha</a:t>
            </a:r>
            <a:r>
              <a:rPr lang="en-GB" dirty="0"/>
              <a:t> </a:t>
            </a:r>
            <a:r>
              <a:rPr lang="en-GB" dirty="0" err="1"/>
              <a:t>yenilikçi</a:t>
            </a:r>
            <a:r>
              <a:rPr lang="en-GB" dirty="0"/>
              <a:t> </a:t>
            </a:r>
            <a:r>
              <a:rPr lang="en-GB" dirty="0" err="1"/>
              <a:t>yazılım</a:t>
            </a:r>
            <a:r>
              <a:rPr lang="en-GB" dirty="0"/>
              <a:t> </a:t>
            </a:r>
            <a:r>
              <a:rPr lang="en-GB" dirty="0" err="1"/>
              <a:t>çözümleri</a:t>
            </a:r>
            <a:r>
              <a:rPr lang="en-GB" dirty="0"/>
              <a:t> </a:t>
            </a:r>
            <a:r>
              <a:rPr lang="en-GB" dirty="0" err="1"/>
              <a:t>oluşturmak</a:t>
            </a:r>
            <a:r>
              <a:rPr lang="en-GB" dirty="0"/>
              <a:t> </a:t>
            </a:r>
            <a:r>
              <a:rPr lang="en-GB" dirty="0" err="1"/>
              <a:t>için</a:t>
            </a:r>
            <a:r>
              <a:rPr lang="en-GB" dirty="0"/>
              <a:t> </a:t>
            </a:r>
            <a:r>
              <a:rPr lang="en-GB" dirty="0" err="1"/>
              <a:t>içgörüleri</a:t>
            </a:r>
            <a:r>
              <a:rPr lang="en-GB" dirty="0"/>
              <a:t>, </a:t>
            </a:r>
            <a:r>
              <a:rPr lang="en-GB" dirty="0" err="1"/>
              <a:t>fikirleri</a:t>
            </a:r>
            <a:r>
              <a:rPr lang="en-GB" dirty="0"/>
              <a:t> </a:t>
            </a:r>
            <a:r>
              <a:rPr lang="en-GB" dirty="0" err="1"/>
              <a:t>ve</a:t>
            </a:r>
            <a:r>
              <a:rPr lang="en-GB" dirty="0"/>
              <a:t> </a:t>
            </a:r>
            <a:r>
              <a:rPr lang="en-GB" dirty="0" err="1"/>
              <a:t>kodları</a:t>
            </a:r>
            <a:r>
              <a:rPr lang="en-GB" dirty="0"/>
              <a:t> </a:t>
            </a:r>
            <a:r>
              <a:rPr lang="en-GB" dirty="0" err="1"/>
              <a:t>paylaşırlar</a:t>
            </a:r>
            <a:r>
              <a:rPr lang="en-GB" dirty="0"/>
              <a:t>. </a:t>
            </a:r>
          </a:p>
          <a:p>
            <a:r>
              <a:rPr lang="en-GB" dirty="0" err="1"/>
              <a:t>Kaynak</a:t>
            </a:r>
            <a:r>
              <a:rPr lang="en-GB" dirty="0"/>
              <a:t> </a:t>
            </a:r>
            <a:r>
              <a:rPr lang="en-GB" dirty="0" err="1"/>
              <a:t>koduna</a:t>
            </a:r>
            <a:r>
              <a:rPr lang="en-GB" dirty="0"/>
              <a:t> </a:t>
            </a:r>
            <a:r>
              <a:rPr lang="en-GB" dirty="0" err="1"/>
              <a:t>sahip</a:t>
            </a:r>
            <a:r>
              <a:rPr lang="en-GB" dirty="0"/>
              <a:t> </a:t>
            </a:r>
            <a:r>
              <a:rPr lang="en-GB" dirty="0" err="1"/>
              <a:t>herkesin</a:t>
            </a:r>
            <a:r>
              <a:rPr lang="en-GB" dirty="0"/>
              <a:t> </a:t>
            </a:r>
            <a:r>
              <a:rPr lang="en-GB" dirty="0" err="1">
                <a:solidFill>
                  <a:srgbClr val="C00000"/>
                </a:solidFill>
              </a:rPr>
              <a:t>daha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iyi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yeniden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kullanılabilirlik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ve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erişilebilirlik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/>
              <a:t>için</a:t>
            </a:r>
            <a:r>
              <a:rPr lang="en-GB" dirty="0"/>
              <a:t> </a:t>
            </a:r>
            <a:r>
              <a:rPr lang="en-GB" dirty="0" err="1"/>
              <a:t>bu</a:t>
            </a:r>
            <a:r>
              <a:rPr lang="en-GB" dirty="0"/>
              <a:t> </a:t>
            </a:r>
            <a:r>
              <a:rPr lang="en-GB" dirty="0" err="1"/>
              <a:t>kodu</a:t>
            </a:r>
            <a:r>
              <a:rPr lang="en-GB" dirty="0"/>
              <a:t> </a:t>
            </a:r>
            <a:r>
              <a:rPr lang="en-GB" dirty="0" err="1">
                <a:solidFill>
                  <a:srgbClr val="C00000"/>
                </a:solidFill>
              </a:rPr>
              <a:t>değiştirebilmesine</a:t>
            </a:r>
            <a:r>
              <a:rPr lang="en-GB" dirty="0">
                <a:solidFill>
                  <a:srgbClr val="C00000"/>
                </a:solidFill>
              </a:rPr>
              <a:t>, </a:t>
            </a:r>
            <a:r>
              <a:rPr lang="en-GB" dirty="0" err="1">
                <a:solidFill>
                  <a:srgbClr val="C00000"/>
                </a:solidFill>
              </a:rPr>
              <a:t>geliştirebilmesine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ve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yeniden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dağıtabilmesine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/>
              <a:t>olanak</a:t>
            </a:r>
            <a:r>
              <a:rPr lang="en-GB" dirty="0"/>
              <a:t> </a:t>
            </a:r>
            <a:r>
              <a:rPr lang="en-GB" dirty="0" err="1"/>
              <a:t>tanır</a:t>
            </a:r>
            <a:r>
              <a:rPr lang="en-GB" dirty="0"/>
              <a:t>.</a:t>
            </a:r>
            <a:endParaRPr lang="en-TR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BDE15F1-7842-164A-8E11-08468CC1A1FC}"/>
              </a:ext>
            </a:extLst>
          </p:cNvPr>
          <p:cNvSpPr txBox="1">
            <a:spLocks/>
          </p:cNvSpPr>
          <p:nvPr/>
        </p:nvSpPr>
        <p:spPr>
          <a:xfrm>
            <a:off x="1141412" y="6604607"/>
            <a:ext cx="5968481" cy="142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50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Kaynak</a:t>
            </a:r>
            <a:r>
              <a:rPr lang="en-US" dirty="0"/>
              <a:t>: https://</a:t>
            </a:r>
            <a:r>
              <a:rPr lang="en-US" dirty="0" err="1"/>
              <a:t>www.ibm.com</a:t>
            </a:r>
            <a:r>
              <a:rPr lang="en-US" dirty="0"/>
              <a:t>/tr-tr/topics/open-source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578B8F-ADF1-8E0B-1CC4-DA406F7F2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5381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64DBC-F7BB-DE41-B8E0-D68900663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IBM EN POPÜLER AÇIK KAYNAK KOD LİSTESİ </a:t>
            </a:r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AC10AB97-6BE4-3142-AC9C-B56A563EB7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2778" y="1930400"/>
            <a:ext cx="7416799" cy="4623203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B5716F-BF59-C5B1-1FAA-0876C0B36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5004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E0A26-EA47-9A4A-BCAA-EC86F8391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TÜRKİYE AÇIK KAYNAK PLATFORMU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864598D-020D-6D4A-9626-34748D7E5F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2928" y="1461846"/>
            <a:ext cx="9732498" cy="4786554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E867C4-7CE4-74D1-B5EB-8F0123E99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6932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DE79F-9103-7147-BDCB-C372ACF34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TÜRKİYE AÇIK KAYNAK PROJELERİ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379338-797E-2B4C-90C2-2214B96D7E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435244"/>
            <a:ext cx="9476486" cy="4813156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DBB085-1E45-419D-86AC-EEC999B64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070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0BFE5-DE96-2A45-AF9E-E793BAC2C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GITHUB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3DFB20-D7E0-FD4A-8942-CAE5E47559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020" y="2006295"/>
            <a:ext cx="9905999" cy="3966389"/>
          </a:xfrm>
        </p:spPr>
        <p:txBody>
          <a:bodyPr>
            <a:normAutofit/>
          </a:bodyPr>
          <a:lstStyle/>
          <a:p>
            <a:r>
              <a:rPr lang="en-GB" dirty="0" err="1"/>
              <a:t>Github</a:t>
            </a:r>
            <a:r>
              <a:rPr lang="en-GB" dirty="0"/>
              <a:t>, </a:t>
            </a:r>
            <a:r>
              <a:rPr lang="en-GB" dirty="0" err="1"/>
              <a:t>dünyanın</a:t>
            </a:r>
            <a:r>
              <a:rPr lang="en-GB" dirty="0"/>
              <a:t> </a:t>
            </a:r>
            <a:r>
              <a:rPr lang="en-GB" dirty="0" err="1"/>
              <a:t>farklı</a:t>
            </a:r>
            <a:r>
              <a:rPr lang="en-GB" dirty="0"/>
              <a:t> </a:t>
            </a:r>
            <a:r>
              <a:rPr lang="en-GB" dirty="0" err="1"/>
              <a:t>yerlerinden</a:t>
            </a:r>
            <a:r>
              <a:rPr lang="en-GB" dirty="0"/>
              <a:t> </a:t>
            </a:r>
            <a:r>
              <a:rPr lang="en-GB" dirty="0" err="1"/>
              <a:t>geliştirici</a:t>
            </a:r>
            <a:r>
              <a:rPr lang="en-GB" dirty="0"/>
              <a:t>, </a:t>
            </a:r>
            <a:r>
              <a:rPr lang="en-GB" dirty="0" err="1"/>
              <a:t>programcıların</a:t>
            </a:r>
            <a:r>
              <a:rPr lang="en-GB" dirty="0"/>
              <a:t> </a:t>
            </a:r>
            <a:r>
              <a:rPr lang="en-GB" dirty="0" err="1"/>
              <a:t>bir</a:t>
            </a:r>
            <a:r>
              <a:rPr lang="en-GB" dirty="0"/>
              <a:t> </a:t>
            </a:r>
            <a:r>
              <a:rPr lang="en-GB" dirty="0" err="1"/>
              <a:t>araya</a:t>
            </a:r>
            <a:r>
              <a:rPr lang="en-GB" dirty="0"/>
              <a:t> </a:t>
            </a:r>
            <a:r>
              <a:rPr lang="en-GB" dirty="0" err="1"/>
              <a:t>gelerek</a:t>
            </a:r>
            <a:r>
              <a:rPr lang="en-GB" dirty="0"/>
              <a:t> </a:t>
            </a:r>
            <a:r>
              <a:rPr lang="en-GB" dirty="0" err="1">
                <a:solidFill>
                  <a:srgbClr val="C00000"/>
                </a:solidFill>
              </a:rPr>
              <a:t>yazılım</a:t>
            </a:r>
            <a:r>
              <a:rPr lang="en-GB" dirty="0">
                <a:solidFill>
                  <a:srgbClr val="C00000"/>
                </a:solidFill>
              </a:rPr>
              <a:t>, framework </a:t>
            </a:r>
            <a:r>
              <a:rPr lang="en-GB" dirty="0" err="1">
                <a:solidFill>
                  <a:srgbClr val="C00000"/>
                </a:solidFill>
              </a:rPr>
              <a:t>ve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kodlarını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paylaşıp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ortak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çalışma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projeleri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/>
              <a:t>oluşturabildiği</a:t>
            </a:r>
            <a:r>
              <a:rPr lang="en-GB" dirty="0"/>
              <a:t>, </a:t>
            </a:r>
            <a:r>
              <a:rPr lang="en-GB" dirty="0" err="1"/>
              <a:t>ya</a:t>
            </a:r>
            <a:r>
              <a:rPr lang="en-GB" dirty="0"/>
              <a:t> da </a:t>
            </a:r>
            <a:r>
              <a:rPr lang="en-GB" dirty="0" err="1">
                <a:solidFill>
                  <a:srgbClr val="C00000"/>
                </a:solidFill>
              </a:rPr>
              <a:t>kendilerine</a:t>
            </a:r>
            <a:r>
              <a:rPr lang="en-GB" dirty="0">
                <a:solidFill>
                  <a:srgbClr val="C00000"/>
                </a:solidFill>
              </a:rPr>
              <a:t> ait </a:t>
            </a:r>
            <a:r>
              <a:rPr lang="en-GB" dirty="0" err="1">
                <a:solidFill>
                  <a:srgbClr val="C00000"/>
                </a:solidFill>
              </a:rPr>
              <a:t>proje</a:t>
            </a:r>
            <a:r>
              <a:rPr lang="en-GB" dirty="0" err="1"/>
              <a:t>lerin</a:t>
            </a:r>
            <a:r>
              <a:rPr lang="en-GB" dirty="0"/>
              <a:t> GitHub </a:t>
            </a:r>
            <a:r>
              <a:rPr lang="en-GB" dirty="0" err="1"/>
              <a:t>bulut</a:t>
            </a:r>
            <a:r>
              <a:rPr lang="en-GB" dirty="0"/>
              <a:t> </a:t>
            </a:r>
            <a:r>
              <a:rPr lang="en-GB" dirty="0" err="1"/>
              <a:t>sisteminde</a:t>
            </a:r>
            <a:r>
              <a:rPr lang="en-GB" dirty="0"/>
              <a:t> </a:t>
            </a:r>
            <a:r>
              <a:rPr lang="en-GB" dirty="0" err="1"/>
              <a:t>kaydedilerek</a:t>
            </a:r>
            <a:r>
              <a:rPr lang="en-GB" dirty="0"/>
              <a:t> </a:t>
            </a:r>
            <a:r>
              <a:rPr lang="en-GB" dirty="0" err="1"/>
              <a:t>çeşitli</a:t>
            </a:r>
            <a:r>
              <a:rPr lang="en-GB" dirty="0"/>
              <a:t> </a:t>
            </a:r>
            <a:r>
              <a:rPr lang="en-GB" dirty="0" err="1"/>
              <a:t>araçlarla</a:t>
            </a:r>
            <a:r>
              <a:rPr lang="en-GB" dirty="0"/>
              <a:t> </a:t>
            </a:r>
            <a:r>
              <a:rPr lang="en-GB" dirty="0" err="1"/>
              <a:t>kolayca</a:t>
            </a:r>
            <a:r>
              <a:rPr lang="en-GB" dirty="0"/>
              <a:t> </a:t>
            </a:r>
            <a:r>
              <a:rPr lang="en-GB" dirty="0" err="1"/>
              <a:t>tekrar</a:t>
            </a:r>
            <a:r>
              <a:rPr lang="en-GB" dirty="0"/>
              <a:t> </a:t>
            </a:r>
            <a:r>
              <a:rPr lang="en-GB" dirty="0" err="1"/>
              <a:t>ulaşılmasının</a:t>
            </a:r>
            <a:r>
              <a:rPr lang="en-GB" dirty="0"/>
              <a:t> </a:t>
            </a:r>
            <a:r>
              <a:rPr lang="en-GB" dirty="0" err="1"/>
              <a:t>sağlandığı</a:t>
            </a:r>
            <a:r>
              <a:rPr lang="en-GB" dirty="0"/>
              <a:t>, </a:t>
            </a:r>
            <a:r>
              <a:rPr lang="en-GB" dirty="0" err="1"/>
              <a:t>milyonlarca</a:t>
            </a:r>
            <a:r>
              <a:rPr lang="en-GB" dirty="0"/>
              <a:t> </a:t>
            </a:r>
            <a:r>
              <a:rPr lang="en-GB" dirty="0" err="1"/>
              <a:t>kullanıcısı</a:t>
            </a:r>
            <a:r>
              <a:rPr lang="en-GB" dirty="0"/>
              <a:t> </a:t>
            </a:r>
            <a:r>
              <a:rPr lang="en-GB" dirty="0" err="1"/>
              <a:t>olan</a:t>
            </a:r>
            <a:r>
              <a:rPr lang="en-GB" dirty="0"/>
              <a:t> </a:t>
            </a:r>
            <a:r>
              <a:rPr lang="en-GB" dirty="0" err="1">
                <a:solidFill>
                  <a:srgbClr val="C00000"/>
                </a:solidFill>
              </a:rPr>
              <a:t>açık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kaynak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kodlu</a:t>
            </a:r>
            <a:r>
              <a:rPr lang="en-GB" dirty="0">
                <a:solidFill>
                  <a:srgbClr val="C00000"/>
                </a:solidFill>
              </a:rPr>
              <a:t>, web </a:t>
            </a:r>
            <a:r>
              <a:rPr lang="en-GB" dirty="0" err="1">
                <a:solidFill>
                  <a:srgbClr val="C00000"/>
                </a:solidFill>
              </a:rPr>
              <a:t>tabanlı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/>
              <a:t>bir</a:t>
            </a:r>
            <a:r>
              <a:rPr lang="en-GB" dirty="0"/>
              <a:t> </a:t>
            </a:r>
            <a:r>
              <a:rPr lang="en-GB" dirty="0" err="1"/>
              <a:t>platformdur</a:t>
            </a:r>
            <a:r>
              <a:rPr lang="en-GB" dirty="0"/>
              <a:t>.</a:t>
            </a:r>
          </a:p>
          <a:p>
            <a:r>
              <a:rPr lang="en-GB" dirty="0"/>
              <a:t>25 </a:t>
            </a:r>
            <a:r>
              <a:rPr lang="en-GB" dirty="0" err="1"/>
              <a:t>milyondan</a:t>
            </a:r>
            <a:r>
              <a:rPr lang="en-GB" dirty="0"/>
              <a:t> </a:t>
            </a:r>
            <a:r>
              <a:rPr lang="en-GB" dirty="0" err="1"/>
              <a:t>fazla</a:t>
            </a:r>
            <a:r>
              <a:rPr lang="en-GB" dirty="0"/>
              <a:t> </a:t>
            </a:r>
            <a:r>
              <a:rPr lang="en-GB" dirty="0" err="1"/>
              <a:t>kullanıcı</a:t>
            </a:r>
            <a:r>
              <a:rPr lang="en-GB" dirty="0"/>
              <a:t>, 100 </a:t>
            </a:r>
            <a:r>
              <a:rPr lang="en-GB" dirty="0" err="1"/>
              <a:t>milyondan</a:t>
            </a:r>
            <a:r>
              <a:rPr lang="en-GB" dirty="0"/>
              <a:t> </a:t>
            </a:r>
            <a:r>
              <a:rPr lang="en-GB" dirty="0" err="1"/>
              <a:t>fazla</a:t>
            </a:r>
            <a:r>
              <a:rPr lang="en-GB" dirty="0"/>
              <a:t> depo (</a:t>
            </a:r>
            <a:r>
              <a:rPr lang="en-GB" dirty="0" err="1"/>
              <a:t>proje</a:t>
            </a:r>
            <a:r>
              <a:rPr lang="en-GB" dirty="0"/>
              <a:t>) </a:t>
            </a:r>
            <a:r>
              <a:rPr lang="en-GB" dirty="0" err="1"/>
              <a:t>kayıtlıdır</a:t>
            </a:r>
            <a:r>
              <a:rPr lang="en-GB" dirty="0"/>
              <a:t>.</a:t>
            </a:r>
          </a:p>
          <a:p>
            <a:r>
              <a:rPr lang="en-GB" dirty="0" err="1"/>
              <a:t>Kısacası</a:t>
            </a:r>
            <a:r>
              <a:rPr lang="en-GB" dirty="0"/>
              <a:t> GitHub, Git </a:t>
            </a:r>
            <a:r>
              <a:rPr lang="en-GB" dirty="0" err="1"/>
              <a:t>adlı</a:t>
            </a:r>
            <a:r>
              <a:rPr lang="en-GB" dirty="0"/>
              <a:t> </a:t>
            </a:r>
            <a:r>
              <a:rPr lang="en-GB" dirty="0" err="1"/>
              <a:t>bir</a:t>
            </a:r>
            <a:r>
              <a:rPr lang="en-GB" dirty="0"/>
              <a:t> </a:t>
            </a:r>
            <a:r>
              <a:rPr lang="en-GB" dirty="0" err="1"/>
              <a:t>sürüm</a:t>
            </a:r>
            <a:r>
              <a:rPr lang="en-GB" dirty="0"/>
              <a:t> </a:t>
            </a:r>
            <a:r>
              <a:rPr lang="en-GB" dirty="0" err="1"/>
              <a:t>kontrol</a:t>
            </a:r>
            <a:r>
              <a:rPr lang="en-GB" dirty="0"/>
              <a:t> </a:t>
            </a:r>
            <a:r>
              <a:rPr lang="en-GB" dirty="0" err="1"/>
              <a:t>sistemini</a:t>
            </a:r>
            <a:r>
              <a:rPr lang="en-GB" dirty="0"/>
              <a:t> (VCS – version control system) </a:t>
            </a:r>
            <a:r>
              <a:rPr lang="en-GB" dirty="0" err="1"/>
              <a:t>barındıran</a:t>
            </a:r>
            <a:r>
              <a:rPr lang="en-GB" dirty="0"/>
              <a:t> </a:t>
            </a:r>
            <a:r>
              <a:rPr lang="en-GB" dirty="0" err="1"/>
              <a:t>bulut</a:t>
            </a:r>
            <a:r>
              <a:rPr lang="en-GB" dirty="0"/>
              <a:t> </a:t>
            </a:r>
            <a:r>
              <a:rPr lang="en-GB" dirty="0" err="1"/>
              <a:t>tabanlı</a:t>
            </a:r>
            <a:r>
              <a:rPr lang="en-GB" dirty="0"/>
              <a:t> </a:t>
            </a:r>
            <a:r>
              <a:rPr lang="en-GB" dirty="0" err="1"/>
              <a:t>bir</a:t>
            </a:r>
            <a:r>
              <a:rPr lang="en-GB" dirty="0"/>
              <a:t> </a:t>
            </a:r>
            <a:r>
              <a:rPr lang="en-GB" dirty="0" err="1"/>
              <a:t>hizmettir</a:t>
            </a:r>
            <a:r>
              <a:rPr lang="en-GB" dirty="0"/>
              <a:t>.</a:t>
            </a:r>
            <a:endParaRPr lang="en-T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271589-2E81-4340-B5D3-0B0A7516244D}"/>
              </a:ext>
            </a:extLst>
          </p:cNvPr>
          <p:cNvSpPr txBox="1"/>
          <p:nvPr/>
        </p:nvSpPr>
        <p:spPr>
          <a:xfrm>
            <a:off x="1066800" y="6581001"/>
            <a:ext cx="34944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https://</a:t>
            </a:r>
            <a:r>
              <a:rPr lang="en-GB" sz="1200" dirty="0" err="1"/>
              <a:t>www.hostinger.web.tr</a:t>
            </a:r>
            <a:r>
              <a:rPr lang="en-GB" sz="1200" dirty="0"/>
              <a:t>/</a:t>
            </a:r>
            <a:r>
              <a:rPr lang="en-GB" sz="1200" dirty="0" err="1"/>
              <a:t>rehberler</a:t>
            </a:r>
            <a:r>
              <a:rPr lang="en-GB" sz="1200" dirty="0"/>
              <a:t>/</a:t>
            </a:r>
            <a:r>
              <a:rPr lang="en-GB" sz="1200" dirty="0" err="1"/>
              <a:t>github-nedir</a:t>
            </a:r>
            <a:r>
              <a:rPr lang="en-GB" sz="1200" dirty="0"/>
              <a:t>/</a:t>
            </a:r>
            <a:endParaRPr lang="en-TR" sz="12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A79AF2-10EC-0E6E-BA38-44E5900D8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079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B36F3-21EA-0140-99F2-B86785CD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GIT NEDİR?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3DC24C-4BD7-284E-B21D-23D817D52A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Git, 2005 </a:t>
            </a:r>
            <a:r>
              <a:rPr lang="en-GB" dirty="0" err="1"/>
              <a:t>yılında</a:t>
            </a:r>
            <a:r>
              <a:rPr lang="en-GB" dirty="0"/>
              <a:t> </a:t>
            </a:r>
            <a:r>
              <a:rPr lang="en-GB" dirty="0" err="1"/>
              <a:t>başlatılan</a:t>
            </a:r>
            <a:r>
              <a:rPr lang="en-GB" dirty="0"/>
              <a:t> </a:t>
            </a:r>
            <a:r>
              <a:rPr lang="en-GB" dirty="0" err="1"/>
              <a:t>ve</a:t>
            </a:r>
            <a:r>
              <a:rPr lang="en-GB" dirty="0"/>
              <a:t> </a:t>
            </a:r>
            <a:r>
              <a:rPr lang="en-GB" dirty="0" err="1"/>
              <a:t>piyasadaki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popüler</a:t>
            </a:r>
            <a:r>
              <a:rPr lang="en-GB" dirty="0"/>
              <a:t> </a:t>
            </a:r>
            <a:r>
              <a:rPr lang="en-GB" dirty="0" err="1"/>
              <a:t>VCS’lerden</a:t>
            </a:r>
            <a:r>
              <a:rPr lang="en-GB" dirty="0"/>
              <a:t> </a:t>
            </a:r>
            <a:r>
              <a:rPr lang="en-GB" dirty="0" err="1"/>
              <a:t>biri</a:t>
            </a:r>
            <a:r>
              <a:rPr lang="en-GB" dirty="0"/>
              <a:t> </a:t>
            </a:r>
            <a:r>
              <a:rPr lang="en-GB" dirty="0" err="1"/>
              <a:t>haline</a:t>
            </a:r>
            <a:r>
              <a:rPr lang="en-GB" dirty="0"/>
              <a:t> </a:t>
            </a:r>
            <a:r>
              <a:rPr lang="en-GB" dirty="0" err="1"/>
              <a:t>gelen</a:t>
            </a:r>
            <a:r>
              <a:rPr lang="en-GB" dirty="0"/>
              <a:t> </a:t>
            </a:r>
            <a:r>
              <a:rPr lang="en-GB" dirty="0" err="1"/>
              <a:t>açık</a:t>
            </a:r>
            <a:r>
              <a:rPr lang="en-GB" dirty="0"/>
              <a:t> </a:t>
            </a:r>
            <a:r>
              <a:rPr lang="en-GB" dirty="0" err="1"/>
              <a:t>kaynaklı</a:t>
            </a:r>
            <a:r>
              <a:rPr lang="en-GB" dirty="0"/>
              <a:t> </a:t>
            </a:r>
            <a:r>
              <a:rPr lang="en-GB" dirty="0" err="1"/>
              <a:t>bir</a:t>
            </a:r>
            <a:r>
              <a:rPr lang="en-GB" dirty="0"/>
              <a:t> </a:t>
            </a:r>
            <a:r>
              <a:rPr lang="en-GB" dirty="0" err="1"/>
              <a:t>projedir</a:t>
            </a:r>
            <a:r>
              <a:rPr lang="en-GB" dirty="0"/>
              <a:t>. </a:t>
            </a:r>
            <a:r>
              <a:rPr lang="en-GB" dirty="0" err="1">
                <a:solidFill>
                  <a:srgbClr val="C00000"/>
                </a:solidFill>
              </a:rPr>
              <a:t>Geliştiricilerin</a:t>
            </a:r>
            <a:r>
              <a:rPr lang="en-GB" dirty="0">
                <a:solidFill>
                  <a:srgbClr val="C00000"/>
                </a:solidFill>
              </a:rPr>
              <a:t> %87’sinden </a:t>
            </a:r>
            <a:r>
              <a:rPr lang="en-GB" dirty="0" err="1">
                <a:solidFill>
                  <a:srgbClr val="C00000"/>
                </a:solidFill>
              </a:rPr>
              <a:t>fazlası</a:t>
            </a:r>
            <a:r>
              <a:rPr lang="en-GB" dirty="0">
                <a:solidFill>
                  <a:srgbClr val="C00000"/>
                </a:solidFill>
              </a:rPr>
              <a:t> </a:t>
            </a:r>
            <a:r>
              <a:rPr lang="en-GB" dirty="0" err="1"/>
              <a:t>projeleri</a:t>
            </a:r>
            <a:r>
              <a:rPr lang="en-GB" dirty="0"/>
              <a:t> </a:t>
            </a:r>
            <a:r>
              <a:rPr lang="en-GB" dirty="0" err="1"/>
              <a:t>için</a:t>
            </a:r>
            <a:r>
              <a:rPr lang="en-GB" dirty="0"/>
              <a:t> </a:t>
            </a:r>
            <a:r>
              <a:rPr lang="en-GB" dirty="0" err="1"/>
              <a:t>Git’i</a:t>
            </a:r>
            <a:r>
              <a:rPr lang="en-GB" dirty="0"/>
              <a:t> </a:t>
            </a:r>
            <a:r>
              <a:rPr lang="en-GB" dirty="0" err="1"/>
              <a:t>kullanır</a:t>
            </a:r>
            <a:r>
              <a:rPr lang="en-GB" dirty="0"/>
              <a:t>.</a:t>
            </a:r>
          </a:p>
          <a:p>
            <a:r>
              <a:rPr lang="en-GB" dirty="0" err="1">
                <a:solidFill>
                  <a:srgbClr val="C00000"/>
                </a:solidFill>
              </a:rPr>
              <a:t>Erişim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izni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verilen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/>
              <a:t>ekipteki</a:t>
            </a:r>
            <a:r>
              <a:rPr lang="en-GB" dirty="0"/>
              <a:t> </a:t>
            </a:r>
            <a:r>
              <a:rPr lang="en-GB" dirty="0" err="1"/>
              <a:t>herhangi</a:t>
            </a:r>
            <a:r>
              <a:rPr lang="en-GB" dirty="0"/>
              <a:t> </a:t>
            </a:r>
            <a:r>
              <a:rPr lang="en-GB" dirty="0" err="1"/>
              <a:t>bir</a:t>
            </a:r>
            <a:r>
              <a:rPr lang="en-GB" dirty="0"/>
              <a:t> </a:t>
            </a:r>
            <a:r>
              <a:rPr lang="en-GB" dirty="0" err="1"/>
              <a:t>geliştirici</a:t>
            </a:r>
            <a:r>
              <a:rPr lang="en-GB" dirty="0"/>
              <a:t>, Git </a:t>
            </a:r>
            <a:r>
              <a:rPr lang="en-GB" dirty="0" err="1"/>
              <a:t>komut</a:t>
            </a:r>
            <a:r>
              <a:rPr lang="en-GB" dirty="0"/>
              <a:t> </a:t>
            </a:r>
            <a:r>
              <a:rPr lang="en-GB" dirty="0" err="1"/>
              <a:t>satırı</a:t>
            </a:r>
            <a:r>
              <a:rPr lang="en-GB" dirty="0"/>
              <a:t> </a:t>
            </a:r>
            <a:r>
              <a:rPr lang="en-GB" dirty="0" err="1"/>
              <a:t>araçlarını</a:t>
            </a:r>
            <a:r>
              <a:rPr lang="en-GB" dirty="0"/>
              <a:t> </a:t>
            </a:r>
            <a:r>
              <a:rPr lang="en-GB" dirty="0" err="1"/>
              <a:t>kullanarak</a:t>
            </a:r>
            <a:r>
              <a:rPr lang="en-GB" dirty="0"/>
              <a:t> </a:t>
            </a:r>
            <a:r>
              <a:rPr lang="en-GB" dirty="0" err="1">
                <a:solidFill>
                  <a:srgbClr val="C00000"/>
                </a:solidFill>
              </a:rPr>
              <a:t>kaynak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kodunu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ve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değişiklik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geçmişini</a:t>
            </a:r>
            <a:r>
              <a:rPr lang="en-GB" dirty="0"/>
              <a:t> </a:t>
            </a:r>
            <a:r>
              <a:rPr lang="en-GB" dirty="0" err="1"/>
              <a:t>yönetebilir</a:t>
            </a:r>
            <a:r>
              <a:rPr lang="en-GB" dirty="0"/>
              <a:t>. </a:t>
            </a:r>
          </a:p>
          <a:p>
            <a:r>
              <a:rPr lang="en-GB" dirty="0" err="1"/>
              <a:t>Git’ler</a:t>
            </a:r>
            <a:r>
              <a:rPr lang="en-GB" dirty="0"/>
              <a:t> </a:t>
            </a:r>
            <a:r>
              <a:rPr lang="en-GB" dirty="0" err="1"/>
              <a:t>sadece</a:t>
            </a:r>
            <a:r>
              <a:rPr lang="en-GB" dirty="0"/>
              <a:t> </a:t>
            </a:r>
            <a:r>
              <a:rPr lang="en-GB" dirty="0" err="1"/>
              <a:t>şirket</a:t>
            </a:r>
            <a:r>
              <a:rPr lang="en-GB" dirty="0"/>
              <a:t>/</a:t>
            </a:r>
            <a:r>
              <a:rPr lang="en-GB" dirty="0" err="1"/>
              <a:t>ekip</a:t>
            </a:r>
            <a:r>
              <a:rPr lang="en-GB" dirty="0"/>
              <a:t> </a:t>
            </a:r>
            <a:r>
              <a:rPr lang="en-GB" dirty="0" err="1"/>
              <a:t>içinde</a:t>
            </a:r>
            <a:r>
              <a:rPr lang="en-GB" dirty="0"/>
              <a:t> </a:t>
            </a:r>
            <a:r>
              <a:rPr lang="en-GB" dirty="0" err="1"/>
              <a:t>erişim</a:t>
            </a:r>
            <a:r>
              <a:rPr lang="en-GB" dirty="0"/>
              <a:t> </a:t>
            </a:r>
            <a:r>
              <a:rPr lang="en-GB" dirty="0" err="1"/>
              <a:t>izni</a:t>
            </a:r>
            <a:r>
              <a:rPr lang="en-GB" dirty="0"/>
              <a:t> </a:t>
            </a:r>
            <a:r>
              <a:rPr lang="en-GB" dirty="0" err="1"/>
              <a:t>olan</a:t>
            </a:r>
            <a:r>
              <a:rPr lang="en-GB" dirty="0"/>
              <a:t> </a:t>
            </a:r>
            <a:r>
              <a:rPr lang="en-GB" dirty="0" err="1"/>
              <a:t>kişilerin</a:t>
            </a:r>
            <a:r>
              <a:rPr lang="en-GB" dirty="0"/>
              <a:t> </a:t>
            </a:r>
            <a:r>
              <a:rPr lang="en-GB" dirty="0" err="1"/>
              <a:t>eriştiği</a:t>
            </a:r>
            <a:r>
              <a:rPr lang="en-GB" dirty="0"/>
              <a:t>, </a:t>
            </a:r>
            <a:r>
              <a:rPr lang="en-GB" dirty="0" err="1"/>
              <a:t>komut</a:t>
            </a:r>
            <a:r>
              <a:rPr lang="en-GB" dirty="0"/>
              <a:t> </a:t>
            </a:r>
            <a:r>
              <a:rPr lang="en-GB" dirty="0" err="1"/>
              <a:t>satırından</a:t>
            </a:r>
            <a:r>
              <a:rPr lang="en-GB" dirty="0"/>
              <a:t> </a:t>
            </a:r>
            <a:r>
              <a:rPr lang="en-GB" dirty="0" err="1"/>
              <a:t>işlerin</a:t>
            </a:r>
            <a:r>
              <a:rPr lang="en-GB" dirty="0"/>
              <a:t> </a:t>
            </a:r>
            <a:r>
              <a:rPr lang="en-GB" dirty="0" err="1"/>
              <a:t>yürütüldüğü</a:t>
            </a:r>
            <a:r>
              <a:rPr lang="en-GB" dirty="0"/>
              <a:t> </a:t>
            </a:r>
            <a:r>
              <a:rPr lang="en-GB" dirty="0" err="1"/>
              <a:t>bir</a:t>
            </a:r>
            <a:r>
              <a:rPr lang="en-GB" dirty="0"/>
              <a:t> </a:t>
            </a:r>
            <a:r>
              <a:rPr lang="en-GB" dirty="0" err="1"/>
              <a:t>mekanizmadır</a:t>
            </a:r>
            <a:r>
              <a:rPr lang="en-GB" dirty="0"/>
              <a:t>. </a:t>
            </a:r>
            <a:endParaRPr lang="en-T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39173-4D6A-05C5-2B86-669EDE578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8828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32125-812D-6744-B208-E08CA3D4A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VERSİYON KONTROLÜ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6BB4A-3B8F-2F4C-B7E4-E63BF9582B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86841"/>
            <a:ext cx="8596668" cy="3880773"/>
          </a:xfrm>
        </p:spPr>
        <p:txBody>
          <a:bodyPr>
            <a:normAutofit/>
          </a:bodyPr>
          <a:lstStyle/>
          <a:p>
            <a:r>
              <a:rPr lang="en-GB" dirty="0"/>
              <a:t>Her </a:t>
            </a:r>
            <a:r>
              <a:rPr lang="en-GB" dirty="0" err="1"/>
              <a:t>dosyanın</a:t>
            </a:r>
            <a:r>
              <a:rPr lang="en-GB" dirty="0"/>
              <a:t> tam </a:t>
            </a:r>
            <a:r>
              <a:rPr lang="en-GB" dirty="0" err="1"/>
              <a:t>bir</a:t>
            </a:r>
            <a:r>
              <a:rPr lang="en-GB" dirty="0"/>
              <a:t> </a:t>
            </a:r>
            <a:r>
              <a:rPr lang="en-GB" dirty="0" err="1">
                <a:solidFill>
                  <a:srgbClr val="C00000"/>
                </a:solidFill>
              </a:rPr>
              <a:t>uzun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vadeli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değişiklik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geçmişi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tutulur</a:t>
            </a:r>
            <a:r>
              <a:rPr lang="en-GB" dirty="0"/>
              <a:t>.  Bu da, </a:t>
            </a:r>
            <a:r>
              <a:rPr lang="en-GB" dirty="0" err="1"/>
              <a:t>dosya</a:t>
            </a:r>
            <a:r>
              <a:rPr lang="en-GB" dirty="0"/>
              <a:t> </a:t>
            </a:r>
            <a:r>
              <a:rPr lang="en-GB" dirty="0" err="1"/>
              <a:t>üzerinde</a:t>
            </a:r>
            <a:r>
              <a:rPr lang="en-GB" dirty="0"/>
              <a:t> </a:t>
            </a:r>
            <a:r>
              <a:rPr lang="en-GB" dirty="0" err="1"/>
              <a:t>yıllar</a:t>
            </a:r>
            <a:r>
              <a:rPr lang="en-GB" dirty="0"/>
              <a:t> </a:t>
            </a:r>
            <a:r>
              <a:rPr lang="en-GB" dirty="0" err="1"/>
              <a:t>içinde</a:t>
            </a:r>
            <a:r>
              <a:rPr lang="en-GB" dirty="0"/>
              <a:t> </a:t>
            </a:r>
            <a:r>
              <a:rPr lang="en-GB" dirty="0" err="1"/>
              <a:t>birçok</a:t>
            </a:r>
            <a:r>
              <a:rPr lang="en-GB" dirty="0"/>
              <a:t> </a:t>
            </a:r>
            <a:r>
              <a:rPr lang="en-GB" dirty="0" err="1"/>
              <a:t>kişi</a:t>
            </a:r>
            <a:r>
              <a:rPr lang="en-GB" dirty="0"/>
              <a:t> </a:t>
            </a:r>
            <a:r>
              <a:rPr lang="en-GB" dirty="0" err="1"/>
              <a:t>tarafından</a:t>
            </a:r>
            <a:r>
              <a:rPr lang="en-GB" dirty="0"/>
              <a:t> </a:t>
            </a:r>
            <a:r>
              <a:rPr lang="en-GB" dirty="0" err="1"/>
              <a:t>yapılan</a:t>
            </a:r>
            <a:r>
              <a:rPr lang="en-GB" dirty="0"/>
              <a:t> her </a:t>
            </a:r>
            <a:r>
              <a:rPr lang="en-GB" dirty="0" err="1"/>
              <a:t>değişikliğin</a:t>
            </a:r>
            <a:r>
              <a:rPr lang="en-GB" dirty="0"/>
              <a:t> </a:t>
            </a:r>
            <a:r>
              <a:rPr lang="en-GB" dirty="0" err="1"/>
              <a:t>tutulması</a:t>
            </a:r>
            <a:r>
              <a:rPr lang="en-GB" dirty="0"/>
              <a:t> </a:t>
            </a:r>
            <a:r>
              <a:rPr lang="en-GB" dirty="0" err="1"/>
              <a:t>anlamına</a:t>
            </a:r>
            <a:r>
              <a:rPr lang="en-GB" dirty="0"/>
              <a:t> </a:t>
            </a:r>
            <a:r>
              <a:rPr lang="en-GB" dirty="0" err="1"/>
              <a:t>gelir</a:t>
            </a:r>
            <a:r>
              <a:rPr lang="en-GB" dirty="0"/>
              <a:t>.</a:t>
            </a:r>
          </a:p>
          <a:p>
            <a:r>
              <a:rPr lang="en-GB" dirty="0" err="1"/>
              <a:t>Ekip</a:t>
            </a:r>
            <a:r>
              <a:rPr lang="en-GB" dirty="0"/>
              <a:t> </a:t>
            </a:r>
            <a:r>
              <a:rPr lang="en-GB" dirty="0" err="1"/>
              <a:t>üyelerinin</a:t>
            </a:r>
            <a:r>
              <a:rPr lang="en-GB" dirty="0"/>
              <a:t> </a:t>
            </a:r>
            <a:r>
              <a:rPr lang="en-GB" dirty="0" err="1">
                <a:solidFill>
                  <a:srgbClr val="C00000"/>
                </a:solidFill>
              </a:rPr>
              <a:t>eşzamanlı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olarak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aynı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kod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üzerinde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/>
              <a:t>çalışmasına</a:t>
            </a:r>
            <a:r>
              <a:rPr lang="en-GB" dirty="0"/>
              <a:t> </a:t>
            </a:r>
            <a:r>
              <a:rPr lang="en-GB" dirty="0" err="1"/>
              <a:t>imkan</a:t>
            </a:r>
            <a:r>
              <a:rPr lang="en-GB" dirty="0"/>
              <a:t> </a:t>
            </a:r>
            <a:r>
              <a:rPr lang="en-GB" dirty="0" err="1"/>
              <a:t>verir</a:t>
            </a:r>
            <a:r>
              <a:rPr lang="en-GB" dirty="0"/>
              <a:t>.  Alt </a:t>
            </a:r>
            <a:r>
              <a:rPr lang="en-GB" dirty="0" err="1"/>
              <a:t>sürümler</a:t>
            </a:r>
            <a:r>
              <a:rPr lang="en-GB" dirty="0"/>
              <a:t> </a:t>
            </a:r>
            <a:r>
              <a:rPr lang="en-GB" dirty="0" err="1"/>
              <a:t>oluşturarak</a:t>
            </a:r>
            <a:r>
              <a:rPr lang="en-GB" dirty="0"/>
              <a:t> </a:t>
            </a:r>
            <a:r>
              <a:rPr lang="en-GB" dirty="0" err="1"/>
              <a:t>yazılım</a:t>
            </a:r>
            <a:r>
              <a:rPr lang="en-GB" dirty="0"/>
              <a:t> </a:t>
            </a:r>
            <a:r>
              <a:rPr lang="en-GB" dirty="0" err="1"/>
              <a:t>üzerinde</a:t>
            </a:r>
            <a:r>
              <a:rPr lang="en-GB" dirty="0"/>
              <a:t> </a:t>
            </a:r>
            <a:r>
              <a:rPr lang="en-GB" dirty="0" err="1"/>
              <a:t>farklı</a:t>
            </a:r>
            <a:r>
              <a:rPr lang="en-GB" dirty="0"/>
              <a:t> </a:t>
            </a:r>
            <a:r>
              <a:rPr lang="en-GB" dirty="0" err="1"/>
              <a:t>çalışmaları</a:t>
            </a:r>
            <a:r>
              <a:rPr lang="en-GB" dirty="0"/>
              <a:t> </a:t>
            </a:r>
            <a:r>
              <a:rPr lang="en-GB" dirty="0" err="1"/>
              <a:t>yürütüp</a:t>
            </a:r>
            <a:r>
              <a:rPr lang="en-GB" dirty="0"/>
              <a:t>, </a:t>
            </a:r>
            <a:r>
              <a:rPr lang="en-GB" dirty="0" err="1"/>
              <a:t>sonrasında</a:t>
            </a:r>
            <a:r>
              <a:rPr lang="en-GB" dirty="0"/>
              <a:t> ana </a:t>
            </a:r>
            <a:r>
              <a:rPr lang="en-GB" dirty="0" err="1"/>
              <a:t>yazılıma</a:t>
            </a:r>
            <a:r>
              <a:rPr lang="en-GB" dirty="0"/>
              <a:t> </a:t>
            </a:r>
            <a:r>
              <a:rPr lang="en-GB" dirty="0" err="1"/>
              <a:t>bunu</a:t>
            </a:r>
            <a:r>
              <a:rPr lang="en-GB" dirty="0"/>
              <a:t> </a:t>
            </a:r>
            <a:r>
              <a:rPr lang="en-GB" dirty="0" err="1"/>
              <a:t>entegre</a:t>
            </a:r>
            <a:r>
              <a:rPr lang="en-GB" dirty="0"/>
              <a:t> </a:t>
            </a:r>
            <a:r>
              <a:rPr lang="en-GB" dirty="0" err="1"/>
              <a:t>etmek</a:t>
            </a:r>
            <a:r>
              <a:rPr lang="en-GB" dirty="0"/>
              <a:t> </a:t>
            </a:r>
            <a:r>
              <a:rPr lang="en-GB" dirty="0" err="1"/>
              <a:t>mümkündür</a:t>
            </a:r>
            <a:r>
              <a:rPr lang="en-GB" dirty="0"/>
              <a:t>.</a:t>
            </a:r>
          </a:p>
          <a:p>
            <a:r>
              <a:rPr lang="en-GB" dirty="0" err="1"/>
              <a:t>Yazılımda</a:t>
            </a:r>
            <a:r>
              <a:rPr lang="en-GB" dirty="0"/>
              <a:t> </a:t>
            </a:r>
            <a:r>
              <a:rPr lang="en-GB" dirty="0" err="1"/>
              <a:t>yapılan</a:t>
            </a:r>
            <a:r>
              <a:rPr lang="en-GB" dirty="0"/>
              <a:t> her </a:t>
            </a:r>
            <a:r>
              <a:rPr lang="en-GB" dirty="0" err="1"/>
              <a:t>değişikliği</a:t>
            </a:r>
            <a:r>
              <a:rPr lang="en-GB" dirty="0"/>
              <a:t> </a:t>
            </a:r>
            <a:r>
              <a:rPr lang="en-GB" dirty="0" err="1"/>
              <a:t>takip</a:t>
            </a:r>
            <a:r>
              <a:rPr lang="en-GB" dirty="0"/>
              <a:t> </a:t>
            </a:r>
            <a:r>
              <a:rPr lang="en-GB" dirty="0" err="1"/>
              <a:t>edip</a:t>
            </a:r>
            <a:r>
              <a:rPr lang="en-GB" dirty="0"/>
              <a:t> </a:t>
            </a:r>
            <a:r>
              <a:rPr lang="en-GB" dirty="0" err="1"/>
              <a:t>proje</a:t>
            </a:r>
            <a:r>
              <a:rPr lang="en-GB" dirty="0"/>
              <a:t> </a:t>
            </a:r>
            <a:r>
              <a:rPr lang="en-GB" dirty="0" err="1"/>
              <a:t>yönetimine</a:t>
            </a:r>
            <a:r>
              <a:rPr lang="en-GB" dirty="0"/>
              <a:t> </a:t>
            </a:r>
            <a:r>
              <a:rPr lang="en-GB" dirty="0" err="1"/>
              <a:t>bağlayabilme</a:t>
            </a:r>
            <a:r>
              <a:rPr lang="en-GB" dirty="0"/>
              <a:t> </a:t>
            </a:r>
            <a:r>
              <a:rPr lang="en-GB" dirty="0" err="1"/>
              <a:t>imkanı</a:t>
            </a:r>
            <a:r>
              <a:rPr lang="en-GB" dirty="0"/>
              <a:t> </a:t>
            </a:r>
            <a:r>
              <a:rPr lang="en-GB" dirty="0" err="1"/>
              <a:t>sağlar</a:t>
            </a:r>
            <a:r>
              <a:rPr lang="en-GB" dirty="0"/>
              <a:t>. </a:t>
            </a:r>
            <a:r>
              <a:rPr lang="en-GB" dirty="0" err="1"/>
              <a:t>Yazılım</a:t>
            </a:r>
            <a:r>
              <a:rPr lang="en-GB" dirty="0"/>
              <a:t> </a:t>
            </a:r>
            <a:r>
              <a:rPr lang="en-GB" dirty="0" err="1">
                <a:solidFill>
                  <a:srgbClr val="C00000"/>
                </a:solidFill>
              </a:rPr>
              <a:t>üzerindeki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sorunların</a:t>
            </a:r>
            <a:r>
              <a:rPr lang="en-GB" dirty="0">
                <a:solidFill>
                  <a:srgbClr val="C00000"/>
                </a:solidFill>
              </a:rPr>
              <a:t>, </a:t>
            </a:r>
            <a:r>
              <a:rPr lang="en-GB" dirty="0" err="1">
                <a:solidFill>
                  <a:srgbClr val="C00000"/>
                </a:solidFill>
              </a:rPr>
              <a:t>sürümler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ile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ilişkilendirilebilmesine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/>
              <a:t>ve</a:t>
            </a:r>
            <a:r>
              <a:rPr lang="en-GB" dirty="0"/>
              <a:t> </a:t>
            </a:r>
            <a:r>
              <a:rPr lang="en-GB" dirty="0" err="1"/>
              <a:t>takip</a:t>
            </a:r>
            <a:r>
              <a:rPr lang="en-GB" dirty="0"/>
              <a:t> </a:t>
            </a:r>
            <a:r>
              <a:rPr lang="en-GB" dirty="0" err="1"/>
              <a:t>edilebilmesine</a:t>
            </a:r>
            <a:r>
              <a:rPr lang="en-GB" dirty="0"/>
              <a:t> </a:t>
            </a:r>
            <a:r>
              <a:rPr lang="en-GB" dirty="0" err="1"/>
              <a:t>olanak</a:t>
            </a:r>
            <a:r>
              <a:rPr lang="en-GB" dirty="0"/>
              <a:t> </a:t>
            </a:r>
            <a:r>
              <a:rPr lang="en-GB" dirty="0" err="1"/>
              <a:t>sağlar</a:t>
            </a:r>
            <a:r>
              <a:rPr lang="en-GB" dirty="0"/>
              <a:t>.</a:t>
            </a:r>
          </a:p>
          <a:p>
            <a:endParaRPr lang="en-T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D40CB9A-A458-FB48-BEEA-D365294B20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0429" y="4645346"/>
            <a:ext cx="3945571" cy="207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BA2F1F-2CE9-3C1E-F483-F42D19CA4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8583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D8D02-9D5B-7D4B-B7D3-29AF5D1B6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HUB NEDİR?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5D55D-BA72-4C44-BED0-8F1726A61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TR" dirty="0">
                <a:solidFill>
                  <a:srgbClr val="C00000"/>
                </a:solidFill>
              </a:rPr>
              <a:t>Hub</a:t>
            </a:r>
            <a:r>
              <a:rPr lang="en-TR" dirty="0"/>
              <a:t>, kelime anlamı olarak </a:t>
            </a:r>
            <a:r>
              <a:rPr lang="en-TR" dirty="0">
                <a:solidFill>
                  <a:srgbClr val="C00000"/>
                </a:solidFill>
              </a:rPr>
              <a:t>merkez</a:t>
            </a:r>
            <a:r>
              <a:rPr lang="en-TR" dirty="0"/>
              <a:t>, mihrak, göbek demektir.</a:t>
            </a:r>
          </a:p>
          <a:p>
            <a:r>
              <a:rPr lang="en-TR" dirty="0"/>
              <a:t>GitHub ise, </a:t>
            </a:r>
            <a:r>
              <a:rPr lang="en-GB" dirty="0" err="1"/>
              <a:t>komut</a:t>
            </a:r>
            <a:r>
              <a:rPr lang="en-GB" dirty="0"/>
              <a:t> </a:t>
            </a:r>
            <a:r>
              <a:rPr lang="en-GB" dirty="0" err="1"/>
              <a:t>satırını</a:t>
            </a:r>
            <a:r>
              <a:rPr lang="en-GB" dirty="0"/>
              <a:t>, Git </a:t>
            </a:r>
            <a:r>
              <a:rPr lang="en-GB" dirty="0" err="1"/>
              <a:t>gibi</a:t>
            </a:r>
            <a:r>
              <a:rPr lang="en-GB" dirty="0"/>
              <a:t>, </a:t>
            </a:r>
            <a:r>
              <a:rPr lang="en-GB" dirty="0" err="1"/>
              <a:t>geliştiriciler</a:t>
            </a:r>
            <a:r>
              <a:rPr lang="en-GB" dirty="0"/>
              <a:t> </a:t>
            </a:r>
            <a:r>
              <a:rPr lang="en-GB" dirty="0" err="1"/>
              <a:t>için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büyük</a:t>
            </a:r>
            <a:r>
              <a:rPr lang="en-GB" dirty="0"/>
              <a:t> </a:t>
            </a:r>
            <a:r>
              <a:rPr lang="en-GB" dirty="0" err="1"/>
              <a:t>sosyal</a:t>
            </a:r>
            <a:r>
              <a:rPr lang="en-GB" dirty="0"/>
              <a:t> </a:t>
            </a:r>
            <a:r>
              <a:rPr lang="en-GB" dirty="0" err="1"/>
              <a:t>ağa</a:t>
            </a:r>
            <a:r>
              <a:rPr lang="en-GB" dirty="0"/>
              <a:t> </a:t>
            </a:r>
            <a:r>
              <a:rPr lang="en-GB" dirty="0" err="1"/>
              <a:t>çevirmiştir</a:t>
            </a:r>
            <a:r>
              <a:rPr lang="en-GB" dirty="0"/>
              <a:t>. </a:t>
            </a:r>
          </a:p>
          <a:p>
            <a:r>
              <a:rPr lang="en-GB" dirty="0" err="1"/>
              <a:t>Belirli</a:t>
            </a:r>
            <a:r>
              <a:rPr lang="en-GB" dirty="0"/>
              <a:t> </a:t>
            </a:r>
            <a:r>
              <a:rPr lang="en-GB" dirty="0" err="1">
                <a:solidFill>
                  <a:srgbClr val="C00000"/>
                </a:solidFill>
              </a:rPr>
              <a:t>bir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projeye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katkı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sağlamanın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dışında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/>
              <a:t>GitHub </a:t>
            </a:r>
            <a:r>
              <a:rPr lang="en-GB" dirty="0" err="1"/>
              <a:t>kullanıcılarına</a:t>
            </a:r>
            <a:r>
              <a:rPr lang="en-GB" dirty="0"/>
              <a:t> </a:t>
            </a:r>
            <a:r>
              <a:rPr lang="en-GB" dirty="0" err="1"/>
              <a:t>kendileri</a:t>
            </a:r>
            <a:r>
              <a:rPr lang="en-GB" dirty="0"/>
              <a:t> </a:t>
            </a:r>
            <a:r>
              <a:rPr lang="en-GB" dirty="0" err="1"/>
              <a:t>gibi</a:t>
            </a:r>
            <a:r>
              <a:rPr lang="en-GB" dirty="0"/>
              <a:t> </a:t>
            </a:r>
            <a:r>
              <a:rPr lang="en-GB" dirty="0" err="1"/>
              <a:t>hemfikir</a:t>
            </a:r>
            <a:r>
              <a:rPr lang="en-GB" dirty="0"/>
              <a:t> </a:t>
            </a:r>
            <a:r>
              <a:rPr lang="en-GB" dirty="0" err="1"/>
              <a:t>insanlarla</a:t>
            </a:r>
            <a:r>
              <a:rPr lang="en-GB" dirty="0"/>
              <a:t> </a:t>
            </a:r>
            <a:r>
              <a:rPr lang="en-GB" dirty="0" err="1"/>
              <a:t>sosyalleşme</a:t>
            </a:r>
            <a:r>
              <a:rPr lang="en-GB" dirty="0"/>
              <a:t> </a:t>
            </a:r>
            <a:r>
              <a:rPr lang="en-GB" dirty="0" err="1"/>
              <a:t>olanağı</a:t>
            </a:r>
            <a:r>
              <a:rPr lang="en-GB" dirty="0"/>
              <a:t> </a:t>
            </a:r>
            <a:r>
              <a:rPr lang="en-GB" dirty="0" err="1"/>
              <a:t>sağlar</a:t>
            </a:r>
            <a:r>
              <a:rPr lang="en-GB" dirty="0"/>
              <a:t>. </a:t>
            </a:r>
            <a:r>
              <a:rPr lang="en-GB" dirty="0" err="1"/>
              <a:t>İnsanları</a:t>
            </a:r>
            <a:r>
              <a:rPr lang="en-GB" dirty="0"/>
              <a:t> </a:t>
            </a:r>
            <a:r>
              <a:rPr lang="en-GB" dirty="0" err="1"/>
              <a:t>takip</a:t>
            </a:r>
            <a:r>
              <a:rPr lang="en-GB" dirty="0"/>
              <a:t> </a:t>
            </a:r>
            <a:r>
              <a:rPr lang="en-GB" dirty="0" err="1"/>
              <a:t>edebilir</a:t>
            </a:r>
            <a:r>
              <a:rPr lang="en-GB" dirty="0"/>
              <a:t> </a:t>
            </a:r>
            <a:r>
              <a:rPr lang="en-GB" dirty="0" err="1"/>
              <a:t>ve</a:t>
            </a:r>
            <a:r>
              <a:rPr lang="en-GB" dirty="0"/>
              <a:t> ne </a:t>
            </a:r>
            <a:r>
              <a:rPr lang="en-GB" dirty="0" err="1"/>
              <a:t>yaptıklarını</a:t>
            </a:r>
            <a:r>
              <a:rPr lang="en-GB" dirty="0"/>
              <a:t> </a:t>
            </a:r>
            <a:r>
              <a:rPr lang="en-GB" dirty="0" err="1"/>
              <a:t>veya</a:t>
            </a:r>
            <a:r>
              <a:rPr lang="en-GB" dirty="0"/>
              <a:t> </a:t>
            </a:r>
            <a:r>
              <a:rPr lang="en-GB" dirty="0" err="1"/>
              <a:t>kimle</a:t>
            </a:r>
            <a:r>
              <a:rPr lang="en-GB" dirty="0"/>
              <a:t> </a:t>
            </a:r>
            <a:r>
              <a:rPr lang="en-GB" dirty="0" err="1"/>
              <a:t>bağlantı</a:t>
            </a:r>
            <a:r>
              <a:rPr lang="en-GB" dirty="0"/>
              <a:t> </a:t>
            </a:r>
            <a:r>
              <a:rPr lang="en-GB" dirty="0" err="1"/>
              <a:t>kurduklarını</a:t>
            </a:r>
            <a:r>
              <a:rPr lang="en-GB" dirty="0"/>
              <a:t> </a:t>
            </a:r>
            <a:r>
              <a:rPr lang="en-GB" dirty="0" err="1"/>
              <a:t>izleyebilirsiniz</a:t>
            </a:r>
            <a:r>
              <a:rPr lang="en-GB" dirty="0"/>
              <a:t>.</a:t>
            </a:r>
            <a:endParaRPr lang="en-T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39CB8-B2CE-6C15-DE41-4C29C6EC4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8745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00D34-BB01-0E45-BCFF-75DDFF19B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ÖĞRENCİYKEN NEDEN GITHUB’TA PAYLAŞMALIYIM?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B866886-4C74-854C-86D9-4E585300B8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333" y="1795749"/>
            <a:ext cx="5409281" cy="4635531"/>
          </a:xfrm>
        </p:spPr>
        <p:txBody>
          <a:bodyPr>
            <a:normAutofit/>
          </a:bodyPr>
          <a:lstStyle/>
          <a:p>
            <a:r>
              <a:rPr lang="en-TR" dirty="0"/>
              <a:t>Kişisel bir </a:t>
            </a:r>
            <a:r>
              <a:rPr lang="en-TR" dirty="0">
                <a:solidFill>
                  <a:srgbClr val="C00000"/>
                </a:solidFill>
              </a:rPr>
              <a:t>portfolyodur</a:t>
            </a:r>
            <a:r>
              <a:rPr lang="en-TR" dirty="0"/>
              <a:t>, iş görüşmelerinizde gösterebileceğiniz “ikinci C</a:t>
            </a:r>
            <a:r>
              <a:rPr lang="en-GB" dirty="0"/>
              <a:t>V</a:t>
            </a:r>
            <a:r>
              <a:rPr lang="en-TR" dirty="0"/>
              <a:t>” olabilir. </a:t>
            </a:r>
          </a:p>
          <a:p>
            <a:r>
              <a:rPr lang="en-TR" dirty="0"/>
              <a:t>Program geliştirici topluluğuna katkı sağlarsınız. </a:t>
            </a:r>
          </a:p>
          <a:p>
            <a:r>
              <a:rPr lang="en-TR" dirty="0"/>
              <a:t>Dökümantasyon ve yorum satırlarının önemini tecrübe edersiniz </a:t>
            </a:r>
            <a:r>
              <a:rPr lang="en-TR" dirty="0">
                <a:sym typeface="Wingdings" pitchFamily="2" charset="2"/>
              </a:rPr>
              <a:t> </a:t>
            </a:r>
            <a:endParaRPr lang="en-TR" dirty="0"/>
          </a:p>
          <a:p>
            <a:r>
              <a:rPr lang="en-TR" dirty="0"/>
              <a:t>Kodum kötü, programım basit, diye düşünmeyin. </a:t>
            </a:r>
            <a:r>
              <a:rPr lang="en-TR" dirty="0">
                <a:solidFill>
                  <a:srgbClr val="C00000"/>
                </a:solidFill>
              </a:rPr>
              <a:t>Her seviyeden kod, her seviyeden insana yol gösterebilir.</a:t>
            </a:r>
            <a:r>
              <a:rPr lang="en-TR" dirty="0"/>
              <a:t> </a:t>
            </a:r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0B1062DC-B6C3-CF40-A6CF-86BC60E704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5584" y="2025331"/>
            <a:ext cx="5673261" cy="390789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918627-A897-AB23-B450-D895FDAA8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494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80BF5-D1B9-CF46-AADF-137ADB158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DERS PLANI</a:t>
            </a:r>
            <a:endParaRPr lang="en-TR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A6ED235-27D0-EC02-A9B3-5381E8E58A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R"/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CBEDFC7D-89DE-7792-9AEE-33998F836B9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64803836"/>
              </p:ext>
            </p:extLst>
          </p:nvPr>
        </p:nvGraphicFramePr>
        <p:xfrm>
          <a:off x="497049" y="1540315"/>
          <a:ext cx="8434300" cy="4708085"/>
        </p:xfrm>
        <a:graphic>
          <a:graphicData uri="http://schemas.openxmlformats.org/drawingml/2006/table">
            <a:tbl>
              <a:tblPr/>
              <a:tblGrid>
                <a:gridCol w="1168718">
                  <a:extLst>
                    <a:ext uri="{9D8B030D-6E8A-4147-A177-3AD203B41FA5}">
                      <a16:colId xmlns:a16="http://schemas.microsoft.com/office/drawing/2014/main" val="1563407584"/>
                    </a:ext>
                  </a:extLst>
                </a:gridCol>
                <a:gridCol w="7265582">
                  <a:extLst>
                    <a:ext uri="{9D8B030D-6E8A-4147-A177-3AD203B41FA5}">
                      <a16:colId xmlns:a16="http://schemas.microsoft.com/office/drawing/2014/main" val="2747551533"/>
                    </a:ext>
                  </a:extLst>
                </a:gridCol>
              </a:tblGrid>
              <a:tr h="307535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/>
                      <a:r>
                        <a:rPr lang="tr-TR" sz="1800" dirty="0">
                          <a:effectLst/>
                        </a:rPr>
                        <a:t>HAFTALAR</a:t>
                      </a:r>
                      <a:endParaRPr lang="en-TR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" marR="19050" marT="1905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6D141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/>
                      <a:r>
                        <a:rPr lang="tr-TR" sz="1800" dirty="0">
                          <a:effectLst/>
                        </a:rPr>
                        <a:t>KONULAR</a:t>
                      </a:r>
                      <a:endParaRPr lang="en-TR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6D141">
                        <a:lumMod val="7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6381539"/>
                  </a:ext>
                </a:extLst>
              </a:tr>
              <a:tr h="247233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/>
                      <a:r>
                        <a:rPr lang="tr-TR" sz="1800" dirty="0">
                          <a:effectLst/>
                        </a:rPr>
                        <a:t>1</a:t>
                      </a:r>
                      <a:endParaRPr lang="en-TR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" marR="19050" marT="1905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6D141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r>
                        <a:rPr lang="tr-TR" sz="1600" dirty="0">
                          <a:effectLst/>
                          <a:latin typeface="+mn-lt"/>
                        </a:rPr>
                        <a:t>Üniversitenin işleyişi ve iletişim </a:t>
                      </a:r>
                      <a:endParaRPr lang="en-TR" sz="16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CBEF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688547"/>
                  </a:ext>
                </a:extLst>
              </a:tr>
              <a:tr h="247233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/>
                      <a:r>
                        <a:rPr lang="tr-TR" sz="1800" dirty="0">
                          <a:effectLst/>
                        </a:rPr>
                        <a:t>2</a:t>
                      </a:r>
                      <a:endParaRPr lang="en-TR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" marR="19050" marT="1905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6D141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r>
                        <a:rPr lang="tr-TR" sz="1600" dirty="0">
                          <a:effectLst/>
                          <a:latin typeface="+mn-lt"/>
                        </a:rPr>
                        <a:t>Bilgisayarın Tarihçesi, Bilgisayar Bilimlerinin ve Mühendisliğinin Temel Konuları</a:t>
                      </a:r>
                      <a:endParaRPr lang="en-TR" sz="16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CBEF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3971158"/>
                  </a:ext>
                </a:extLst>
              </a:tr>
              <a:tr h="247233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/>
                      <a:r>
                        <a:rPr lang="tr-TR" sz="1800" dirty="0">
                          <a:effectLst/>
                        </a:rPr>
                        <a:t>3</a:t>
                      </a:r>
                      <a:endParaRPr lang="en-TR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" marR="19050" marT="1905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6D141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r>
                        <a:rPr lang="tr-TR" sz="1600" dirty="0">
                          <a:effectLst/>
                          <a:latin typeface="+mn-lt"/>
                        </a:rPr>
                        <a:t>İnternet ve www </a:t>
                      </a:r>
                      <a:endParaRPr lang="en-TR" sz="16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CBEF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2436988"/>
                  </a:ext>
                </a:extLst>
              </a:tr>
              <a:tr h="247233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/>
                      <a:r>
                        <a:rPr lang="tr-TR" sz="1800" dirty="0">
                          <a:effectLst/>
                        </a:rPr>
                        <a:t>4</a:t>
                      </a:r>
                      <a:endParaRPr lang="en-TR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" marR="19050" marT="1905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6D141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r>
                        <a:rPr lang="tr-TR" sz="1600" dirty="0">
                          <a:effectLst/>
                          <a:latin typeface="+mn-lt"/>
                        </a:rPr>
                        <a:t>Bilgisayarın Temel Bileşenleri – Yazılım ve Donanım</a:t>
                      </a:r>
                      <a:endParaRPr lang="en-TR" sz="16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CBEF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2227973"/>
                  </a:ext>
                </a:extLst>
              </a:tr>
              <a:tr h="247233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/>
                      <a:r>
                        <a:rPr lang="tr-TR" sz="1800" dirty="0">
                          <a:effectLst/>
                        </a:rPr>
                        <a:t>5</a:t>
                      </a:r>
                      <a:endParaRPr lang="en-TR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" marR="19050" marT="1905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6D141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r>
                        <a:rPr lang="tr-TR" sz="1600" dirty="0">
                          <a:effectLst/>
                          <a:latin typeface="+mn-lt"/>
                        </a:rPr>
                        <a:t>İşletim Sistemlerine Giriş ve Komut Satırı </a:t>
                      </a:r>
                      <a:endParaRPr lang="en-TR" sz="16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CBEF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5129784"/>
                  </a:ext>
                </a:extLst>
              </a:tr>
              <a:tr h="247233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/>
                      <a:r>
                        <a:rPr lang="tr-TR" sz="1800" dirty="0">
                          <a:effectLst/>
                        </a:rPr>
                        <a:t>6</a:t>
                      </a:r>
                      <a:endParaRPr lang="en-TR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" marR="19050" marT="1905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6D141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r>
                        <a:rPr lang="tr-TR" sz="1600" dirty="0">
                          <a:effectLst/>
                          <a:latin typeface="+mn-lt"/>
                        </a:rPr>
                        <a:t>Programlama Dillerine Giriş ve Komut Satırı</a:t>
                      </a:r>
                      <a:endParaRPr lang="en-TR" sz="16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CBEF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70317"/>
                  </a:ext>
                </a:extLst>
              </a:tr>
              <a:tr h="247233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/>
                      <a:r>
                        <a:rPr lang="tr-TR" sz="1800" dirty="0">
                          <a:effectLst/>
                        </a:rPr>
                        <a:t>7</a:t>
                      </a:r>
                      <a:endParaRPr lang="en-TR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" marR="19050" marT="1905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6D141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1600" dirty="0">
                          <a:effectLst/>
                          <a:latin typeface="+mn-lt"/>
                        </a:rPr>
                        <a:t>Programlama Dillerine Giriş, Temel matematiksel işlemler ve Komut Satırı</a:t>
                      </a:r>
                      <a:endParaRPr lang="en-TR" sz="16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CBEF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0174749"/>
                  </a:ext>
                </a:extLst>
              </a:tr>
              <a:tr h="247233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/>
                      <a:r>
                        <a:rPr lang="tr-TR" sz="1800" dirty="0">
                          <a:effectLst/>
                        </a:rPr>
                        <a:t>8</a:t>
                      </a:r>
                      <a:endParaRPr lang="en-TR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" marR="19050" marT="1905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6D141">
                        <a:lumMod val="60000"/>
                        <a:lumOff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r>
                        <a:rPr lang="tr-TR" sz="1600" dirty="0">
                          <a:effectLst/>
                          <a:latin typeface="+mn-lt"/>
                        </a:rPr>
                        <a:t>Ara Sınav</a:t>
                      </a:r>
                      <a:endParaRPr lang="en-TR" sz="16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6D141">
                        <a:lumMod val="60000"/>
                        <a:lumOff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4105941"/>
                  </a:ext>
                </a:extLst>
              </a:tr>
              <a:tr h="247233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/>
                      <a:r>
                        <a:rPr lang="tr-TR" sz="1800" dirty="0">
                          <a:effectLst/>
                        </a:rPr>
                        <a:t>9</a:t>
                      </a:r>
                      <a:endParaRPr lang="en-TR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" marR="19050" marT="1905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6D141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r>
                        <a:rPr lang="en-GB" sz="16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Ağ</a:t>
                      </a:r>
                      <a:r>
                        <a:rPr lang="en-GB" sz="16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GB" sz="16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Yapıları</a:t>
                      </a:r>
                      <a:r>
                        <a:rPr lang="en-GB" sz="16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GB" sz="16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ve</a:t>
                      </a:r>
                      <a:r>
                        <a:rPr lang="en-GB" sz="16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GB" sz="16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Güvenlik</a:t>
                      </a:r>
                      <a:r>
                        <a:rPr lang="en-GB" sz="16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 marL="0" marR="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CBEF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630878"/>
                  </a:ext>
                </a:extLst>
              </a:tr>
              <a:tr h="247233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/>
                      <a:r>
                        <a:rPr lang="tr-TR" sz="1800" dirty="0">
                          <a:effectLst/>
                        </a:rPr>
                        <a:t>10</a:t>
                      </a:r>
                      <a:endParaRPr lang="en-TR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" marR="19050" marT="1905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6D141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tr-T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Veri Tabanı ve Veri Madenciliğine Giriş </a:t>
                      </a:r>
                      <a:endParaRPr kumimoji="0" lang="en-TR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CBEF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5327595"/>
                  </a:ext>
                </a:extLst>
              </a:tr>
              <a:tr h="247233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/>
                      <a:r>
                        <a:rPr lang="tr-TR" sz="1800" dirty="0">
                          <a:effectLst/>
                        </a:rPr>
                        <a:t>11</a:t>
                      </a:r>
                      <a:endParaRPr lang="en-TR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" marR="19050" marT="1905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6D141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r>
                        <a:rPr lang="tr-TR" sz="1600" kern="1200" dirty="0">
                          <a:solidFill>
                            <a:schemeClr val="dk1"/>
                          </a:solidFill>
                          <a:effectLst/>
                          <a:latin typeface="Trebuchet MS" panose="020B0603020202020204"/>
                          <a:ea typeface="+mn-ea"/>
                          <a:cs typeface="+mn-cs"/>
                        </a:rPr>
                        <a:t>Programlama dillerinde kontrol deyimleri, döngüler</a:t>
                      </a:r>
                      <a:endParaRPr lang="en-TR" sz="1600" kern="1200" dirty="0">
                        <a:solidFill>
                          <a:schemeClr val="dk1"/>
                        </a:solidFill>
                        <a:effectLst/>
                        <a:latin typeface="Trebuchet MS" panose="020B0603020202020204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CBEF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3317152"/>
                  </a:ext>
                </a:extLst>
              </a:tr>
              <a:tr h="247233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/>
                      <a:r>
                        <a:rPr lang="tr-TR" sz="1800" dirty="0">
                          <a:effectLst/>
                        </a:rPr>
                        <a:t>12</a:t>
                      </a:r>
                      <a:endParaRPr lang="en-TR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" marR="19050" marT="1905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6D141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r>
                        <a:rPr lang="tr-TR" sz="1600" kern="1200" dirty="0">
                          <a:solidFill>
                            <a:schemeClr val="dk1"/>
                          </a:solidFill>
                          <a:effectLst/>
                          <a:latin typeface="Trebuchet MS" panose="020B0603020202020204"/>
                          <a:ea typeface="+mn-ea"/>
                          <a:cs typeface="+mn-cs"/>
                        </a:rPr>
                        <a:t>Programlama dillerinde kontrol deyimleri, fonksiyonlar</a:t>
                      </a:r>
                      <a:endParaRPr lang="en-TR" sz="1600" kern="1200" dirty="0">
                        <a:solidFill>
                          <a:schemeClr val="dk1"/>
                        </a:solidFill>
                        <a:effectLst/>
                        <a:latin typeface="Trebuchet MS" panose="020B0603020202020204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CBEF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70765"/>
                  </a:ext>
                </a:extLst>
              </a:tr>
              <a:tr h="247233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/>
                      <a:r>
                        <a:rPr lang="tr-TR" sz="1800" dirty="0">
                          <a:effectLst/>
                        </a:rPr>
                        <a:t>13</a:t>
                      </a:r>
                      <a:endParaRPr lang="en-TR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" marR="19050" marT="1905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6D141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r>
                        <a:rPr lang="tr-TR" sz="1600" dirty="0">
                          <a:effectLst/>
                          <a:latin typeface="+mn-lt"/>
                        </a:rPr>
                        <a:t>Programlama dillerinde uygulama</a:t>
                      </a:r>
                      <a:endParaRPr lang="en-TR" sz="16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CBEF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6876002"/>
                  </a:ext>
                </a:extLst>
              </a:tr>
              <a:tr h="247233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/>
                      <a:r>
                        <a:rPr lang="tr-TR" sz="1800" dirty="0">
                          <a:effectLst/>
                        </a:rPr>
                        <a:t>14</a:t>
                      </a:r>
                      <a:endParaRPr lang="en-TR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" marR="19050" marT="1905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6D141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r>
                        <a:rPr lang="tr-TR" sz="1600" dirty="0">
                          <a:effectLst/>
                          <a:latin typeface="+mn-lt"/>
                        </a:rPr>
                        <a:t>Açık kaynak kodlu yazılımlar ve </a:t>
                      </a:r>
                      <a:r>
                        <a:rPr lang="tr-TR" sz="1600" dirty="0" err="1">
                          <a:effectLst/>
                          <a:latin typeface="+mn-lt"/>
                        </a:rPr>
                        <a:t>Github</a:t>
                      </a:r>
                      <a:r>
                        <a:rPr lang="tr-TR" sz="1600" dirty="0">
                          <a:effectLst/>
                          <a:latin typeface="+mn-lt"/>
                        </a:rPr>
                        <a:t> </a:t>
                      </a:r>
                      <a:endParaRPr lang="en-TR" sz="16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CBEF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993372"/>
                  </a:ext>
                </a:extLst>
              </a:tr>
              <a:tr h="247233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/>
                      <a:r>
                        <a:rPr lang="tr-TR" sz="1800" dirty="0">
                          <a:effectLst/>
                        </a:rPr>
                        <a:t>15</a:t>
                      </a:r>
                      <a:endParaRPr lang="en-TR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050" marR="19050" marT="1905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6D141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just"/>
                      <a:r>
                        <a:rPr lang="tr-TR" sz="1600" dirty="0">
                          <a:effectLst/>
                          <a:latin typeface="+mn-lt"/>
                        </a:rPr>
                        <a:t>Bilgisayar mühendisliği çalışma alanları örnek</a:t>
                      </a:r>
                      <a:endParaRPr lang="en-TR" sz="16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CBEF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8893640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0A9EA6-311E-9D18-47D6-08BB77CBC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9546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63826-B1B2-F84C-9DF8-BC3DD524B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TEMİZ KOD NEDİR, NASIL TEMİZ KOD YAZARIZ?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52383D-EACD-684B-AB82-82FC9A8C4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6"/>
            <a:ext cx="4954587" cy="3989995"/>
          </a:xfrm>
        </p:spPr>
        <p:txBody>
          <a:bodyPr>
            <a:normAutofit/>
          </a:bodyPr>
          <a:lstStyle/>
          <a:p>
            <a:r>
              <a:rPr lang="en-GB" dirty="0"/>
              <a:t>Basit, </a:t>
            </a:r>
            <a:r>
              <a:rPr lang="en-GB" dirty="0" err="1"/>
              <a:t>anlaşılır</a:t>
            </a:r>
            <a:r>
              <a:rPr lang="en-GB" dirty="0"/>
              <a:t>, </a:t>
            </a:r>
            <a:r>
              <a:rPr lang="en-GB" dirty="0" err="1"/>
              <a:t>odaklı</a:t>
            </a:r>
            <a:r>
              <a:rPr lang="en-GB" dirty="0"/>
              <a:t>, </a:t>
            </a:r>
            <a:r>
              <a:rPr lang="en-GB" dirty="0" err="1"/>
              <a:t>rahat</a:t>
            </a:r>
            <a:r>
              <a:rPr lang="en-GB" dirty="0"/>
              <a:t> </a:t>
            </a:r>
            <a:r>
              <a:rPr lang="en-GB" dirty="0" err="1"/>
              <a:t>değişebilir</a:t>
            </a:r>
            <a:r>
              <a:rPr lang="en-GB" dirty="0"/>
              <a:t>, tam </a:t>
            </a:r>
            <a:r>
              <a:rPr lang="en-GB" dirty="0" err="1"/>
              <a:t>ve</a:t>
            </a:r>
            <a:r>
              <a:rPr lang="en-GB" dirty="0"/>
              <a:t> </a:t>
            </a:r>
            <a:r>
              <a:rPr lang="en-GB" dirty="0" err="1"/>
              <a:t>doğru</a:t>
            </a:r>
            <a:r>
              <a:rPr lang="en-GB" dirty="0"/>
              <a:t> </a:t>
            </a:r>
            <a:r>
              <a:rPr lang="en-GB" dirty="0" err="1"/>
              <a:t>kod</a:t>
            </a:r>
            <a:r>
              <a:rPr lang="en-GB" dirty="0"/>
              <a:t> </a:t>
            </a:r>
            <a:r>
              <a:rPr lang="en-GB" dirty="0" err="1"/>
              <a:t>yazmak</a:t>
            </a:r>
            <a:r>
              <a:rPr lang="en-GB" dirty="0"/>
              <a:t> PRATİK YAPARAK </a:t>
            </a:r>
            <a:r>
              <a:rPr lang="en-GB" dirty="0" err="1"/>
              <a:t>gelişebilir</a:t>
            </a:r>
            <a:r>
              <a:rPr lang="en-GB" dirty="0"/>
              <a:t>.</a:t>
            </a:r>
          </a:p>
          <a:p>
            <a:r>
              <a:rPr lang="en-GB" dirty="0" err="1">
                <a:solidFill>
                  <a:srgbClr val="C00000"/>
                </a:solidFill>
              </a:rPr>
              <a:t>Temiz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ve</a:t>
            </a:r>
            <a:r>
              <a:rPr lang="en-GB" dirty="0">
                <a:solidFill>
                  <a:srgbClr val="C00000"/>
                </a:solidFill>
              </a:rPr>
              <a:t> net </a:t>
            </a:r>
            <a:r>
              <a:rPr lang="en-GB" dirty="0" err="1">
                <a:solidFill>
                  <a:srgbClr val="C00000"/>
                </a:solidFill>
              </a:rPr>
              <a:t>isimlendirilmiş</a:t>
            </a:r>
            <a:r>
              <a:rPr lang="en-GB" dirty="0">
                <a:solidFill>
                  <a:srgbClr val="C00000"/>
                </a:solidFill>
              </a:rPr>
              <a:t>, </a:t>
            </a:r>
            <a:r>
              <a:rPr lang="en-GB" dirty="0" err="1">
                <a:solidFill>
                  <a:srgbClr val="C00000"/>
                </a:solidFill>
              </a:rPr>
              <a:t>yorum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satırı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eklenmiş</a:t>
            </a:r>
            <a:r>
              <a:rPr lang="en-GB" dirty="0">
                <a:solidFill>
                  <a:srgbClr val="C00000"/>
                </a:solidFill>
              </a:rPr>
              <a:t>, </a:t>
            </a:r>
            <a:r>
              <a:rPr lang="en-GB" dirty="0" err="1">
                <a:solidFill>
                  <a:srgbClr val="C00000"/>
                </a:solidFill>
              </a:rPr>
              <a:t>kolay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okunabilir</a:t>
            </a:r>
            <a:r>
              <a:rPr lang="en-GB" dirty="0">
                <a:solidFill>
                  <a:srgbClr val="C00000"/>
                </a:solidFill>
              </a:rPr>
              <a:t>, </a:t>
            </a:r>
            <a:r>
              <a:rPr lang="en-GB" dirty="0" err="1">
                <a:solidFill>
                  <a:srgbClr val="C00000"/>
                </a:solidFill>
              </a:rPr>
              <a:t>kendini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tekrar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etmeyen</a:t>
            </a:r>
            <a:r>
              <a:rPr lang="en-GB" dirty="0">
                <a:solidFill>
                  <a:srgbClr val="C00000"/>
                </a:solidFill>
              </a:rPr>
              <a:t>, </a:t>
            </a:r>
            <a:r>
              <a:rPr lang="en-GB" dirty="0" err="1">
                <a:solidFill>
                  <a:srgbClr val="C00000"/>
                </a:solidFill>
              </a:rPr>
              <a:t>orijinal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kodu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yazmayan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yazılımcı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tarafından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kolay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>
                <a:solidFill>
                  <a:srgbClr val="C00000"/>
                </a:solidFill>
              </a:rPr>
              <a:t>anlaşılabilen</a:t>
            </a:r>
            <a:r>
              <a:rPr lang="en-GB" dirty="0">
                <a:solidFill>
                  <a:srgbClr val="C00000"/>
                </a:solidFill>
              </a:rPr>
              <a:t> </a:t>
            </a:r>
            <a:r>
              <a:rPr lang="en-GB" dirty="0" err="1"/>
              <a:t>kod</a:t>
            </a:r>
            <a:r>
              <a:rPr lang="en-GB" dirty="0"/>
              <a:t> </a:t>
            </a:r>
            <a:r>
              <a:rPr lang="en-GB" dirty="0" err="1"/>
              <a:t>temiz</a:t>
            </a:r>
            <a:r>
              <a:rPr lang="en-GB" dirty="0"/>
              <a:t> </a:t>
            </a:r>
            <a:r>
              <a:rPr lang="en-GB" dirty="0" err="1"/>
              <a:t>koddur</a:t>
            </a:r>
            <a:r>
              <a:rPr lang="en-GB" dirty="0"/>
              <a:t>.  </a:t>
            </a:r>
            <a:endParaRPr lang="en-T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973D9F-C5C7-F541-A337-3195F2313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7748" y="1584960"/>
            <a:ext cx="5812971" cy="508635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92DA30-E28E-020F-69A6-D8084FC6D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2494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47A05-97BB-6140-A211-9A7C9E638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KİTAP ÖNERİSİ 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1862AEE-73B0-C64E-9B57-E418FA8C26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961" y="4372279"/>
            <a:ext cx="3666231" cy="2052320"/>
          </a:xfrm>
        </p:spPr>
        <p:txBody>
          <a:bodyPr>
            <a:normAutofit/>
          </a:bodyPr>
          <a:lstStyle/>
          <a:p>
            <a:r>
              <a:rPr lang="en-TR" dirty="0"/>
              <a:t>Kitabın yazarı, Zeynep Nur Aktaş, sosyal medya hesabında sektörün içinden paylaşımlar yapıyor. </a:t>
            </a:r>
          </a:p>
        </p:txBody>
      </p:sp>
      <p:pic>
        <p:nvPicPr>
          <p:cNvPr id="14" name="Content Placeholder 5">
            <a:extLst>
              <a:ext uri="{FF2B5EF4-FFF2-40B4-BE49-F238E27FC236}">
                <a16:creationId xmlns:a16="http://schemas.microsoft.com/office/drawing/2014/main" id="{3F7E3246-A34B-914F-8A58-6B89FE7868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20" y="1588149"/>
            <a:ext cx="4328160" cy="48364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AF2684F-D230-7E46-85D4-B443E8E05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3961" y="851362"/>
            <a:ext cx="3822700" cy="3429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11F0F14-57EE-3743-B32E-49D1FC105C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4700" y="2683799"/>
            <a:ext cx="3797300" cy="3962400"/>
          </a:xfrm>
          <a:prstGeom prst="rect">
            <a:avLst/>
          </a:prstGeom>
        </p:spPr>
      </p:pic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EAAD374D-6742-BF47-9EAB-42CF473EA206}"/>
              </a:ext>
            </a:extLst>
          </p:cNvPr>
          <p:cNvSpPr txBox="1">
            <a:spLocks/>
          </p:cNvSpPr>
          <p:nvPr/>
        </p:nvSpPr>
        <p:spPr>
          <a:xfrm>
            <a:off x="8395158" y="724839"/>
            <a:ext cx="3666231" cy="20523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T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F36E59-B3B8-A359-E8AD-DFE3D2AC2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  <p:sp>
        <p:nvSpPr>
          <p:cNvPr id="4" name="Content Placeholder 12">
            <a:extLst>
              <a:ext uri="{FF2B5EF4-FFF2-40B4-BE49-F238E27FC236}">
                <a16:creationId xmlns:a16="http://schemas.microsoft.com/office/drawing/2014/main" id="{18B29B69-8817-E95B-E8C9-61013A474222}"/>
              </a:ext>
            </a:extLst>
          </p:cNvPr>
          <p:cNvSpPr txBox="1">
            <a:spLocks/>
          </p:cNvSpPr>
          <p:nvPr/>
        </p:nvSpPr>
        <p:spPr>
          <a:xfrm>
            <a:off x="8460234" y="851362"/>
            <a:ext cx="3666231" cy="20523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T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Temiz kod yazmakla ilgili eğitimlerin(in) haberlerini de takip edebilirsiniz. </a:t>
            </a:r>
          </a:p>
        </p:txBody>
      </p:sp>
    </p:spTree>
    <p:extLst>
      <p:ext uri="{BB962C8B-B14F-4D97-AF65-F5344CB8AC3E}">
        <p14:creationId xmlns:p14="http://schemas.microsoft.com/office/powerpoint/2010/main" val="25447223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E2E94-8618-1143-9310-412B9D093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SEZONUN SON FİLM ÖNERİSİ : </a:t>
            </a:r>
            <a:br>
              <a:rPr lang="en-TR" dirty="0"/>
            </a:br>
            <a:r>
              <a:rPr lang="en-TR" dirty="0"/>
              <a:t>DON’T LOOK UP!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D69F3-4E83-4C47-819F-9B4480238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201869"/>
            <a:ext cx="6820747" cy="3605544"/>
          </a:xfrm>
        </p:spPr>
        <p:txBody>
          <a:bodyPr/>
          <a:lstStyle/>
          <a:p>
            <a:r>
              <a:rPr lang="en-TR" dirty="0"/>
              <a:t>Zamanın sosyal medya ve popülist yönetim anlayışının </a:t>
            </a:r>
            <a:r>
              <a:rPr lang="en-TR" dirty="0">
                <a:solidFill>
                  <a:srgbClr val="C00000"/>
                </a:solidFill>
              </a:rPr>
              <a:t>rasyonel aklı ve bilimsel zihinleri </a:t>
            </a:r>
            <a:r>
              <a:rPr lang="en-TR" dirty="0"/>
              <a:t>nasıl çaresiz bıraktığına dair hoş bir film. </a:t>
            </a:r>
          </a:p>
          <a:p>
            <a:r>
              <a:rPr lang="en-TR" dirty="0"/>
              <a:t>Rasyonel ve analitik düşünen bir zihnin çok daha sistemli kod yazabileceğini düşünüyorum. O sebeple, </a:t>
            </a:r>
            <a:r>
              <a:rPr lang="en-TR" dirty="0">
                <a:solidFill>
                  <a:srgbClr val="C00000"/>
                </a:solidFill>
              </a:rPr>
              <a:t>analitik düşünme</a:t>
            </a:r>
            <a:r>
              <a:rPr lang="en-TR" dirty="0"/>
              <a:t> yeteneğinizi geliştirmek üzerine çalışın </a:t>
            </a:r>
            <a:r>
              <a:rPr lang="en-TR" dirty="0">
                <a:sym typeface="Wingdings" pitchFamily="2" charset="2"/>
              </a:rPr>
              <a:t> </a:t>
            </a:r>
            <a:endParaRPr lang="en-TR" dirty="0"/>
          </a:p>
        </p:txBody>
      </p:sp>
      <p:pic>
        <p:nvPicPr>
          <p:cNvPr id="2050" name="Picture 2" descr="Don&amp;#39;t Look Up (2021) - IMDb">
            <a:extLst>
              <a:ext uri="{FF2B5EF4-FFF2-40B4-BE49-F238E27FC236}">
                <a16:creationId xmlns:a16="http://schemas.microsoft.com/office/drawing/2014/main" id="{1582FFD8-DD9C-5D4E-BA8D-83D4B43A0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8081" y="1231089"/>
            <a:ext cx="3085612" cy="5483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E7E8AF-6F9E-0FEF-9488-55B1EFB15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1075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5DBE6-6158-7B68-E53D-3BC37074F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TR" dirty="0"/>
              <a:t>İLİME KATKI ZAMANI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EEBA04-9ECE-430E-3F82-906B256D6E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726" y="1488613"/>
            <a:ext cx="9126418" cy="3880773"/>
          </a:xfrm>
        </p:spPr>
        <p:txBody>
          <a:bodyPr/>
          <a:lstStyle/>
          <a:p>
            <a:r>
              <a:rPr lang="en-TR" dirty="0"/>
              <a:t>Bilgisayar Mühendisliği Bölümü öğretim üyesi Dr. Öğr. Üyesi Ayşe Saliha SUNAR’ın </a:t>
            </a:r>
            <a:r>
              <a:rPr lang="en-GB" dirty="0"/>
              <a:t>“</a:t>
            </a:r>
            <a:r>
              <a:rPr lang="en-GB" b="1" dirty="0" err="1"/>
              <a:t>Öğretim</a:t>
            </a:r>
            <a:r>
              <a:rPr lang="en-GB" b="1" dirty="0"/>
              <a:t> </a:t>
            </a:r>
            <a:r>
              <a:rPr lang="en-GB" b="1" dirty="0" err="1"/>
              <a:t>Kalitesini</a:t>
            </a:r>
            <a:r>
              <a:rPr lang="en-GB" b="1" dirty="0"/>
              <a:t> </a:t>
            </a:r>
            <a:r>
              <a:rPr lang="en-GB" b="1" dirty="0" err="1"/>
              <a:t>Artırmak</a:t>
            </a:r>
            <a:r>
              <a:rPr lang="en-GB" b="1" dirty="0"/>
              <a:t> </a:t>
            </a:r>
            <a:r>
              <a:rPr lang="en-GB" b="1" dirty="0" err="1"/>
              <a:t>Üzere</a:t>
            </a:r>
            <a:r>
              <a:rPr lang="en-GB" b="1" dirty="0"/>
              <a:t> </a:t>
            </a:r>
            <a:r>
              <a:rPr lang="en-GB" b="1" dirty="0" err="1"/>
              <a:t>Öğrencilerin</a:t>
            </a:r>
            <a:r>
              <a:rPr lang="en-GB" b="1" dirty="0"/>
              <a:t> </a:t>
            </a:r>
            <a:r>
              <a:rPr lang="en-GB" b="1" dirty="0" err="1"/>
              <a:t>Sınıf</a:t>
            </a:r>
            <a:r>
              <a:rPr lang="en-GB" b="1" dirty="0"/>
              <a:t> </a:t>
            </a:r>
            <a:r>
              <a:rPr lang="en-GB" b="1" dirty="0" err="1"/>
              <a:t>İçi</a:t>
            </a:r>
            <a:r>
              <a:rPr lang="en-GB" b="1" dirty="0"/>
              <a:t> </a:t>
            </a:r>
            <a:r>
              <a:rPr lang="en-GB" b="1" dirty="0" err="1"/>
              <a:t>Geribildirimlerinin</a:t>
            </a:r>
            <a:r>
              <a:rPr lang="en-GB" b="1" dirty="0"/>
              <a:t> </a:t>
            </a:r>
            <a:r>
              <a:rPr lang="en-GB" b="1" dirty="0" err="1"/>
              <a:t>Doğal</a:t>
            </a:r>
            <a:r>
              <a:rPr lang="en-GB" b="1" dirty="0"/>
              <a:t> </a:t>
            </a:r>
            <a:r>
              <a:rPr lang="en-GB" b="1" dirty="0" err="1"/>
              <a:t>Dil</a:t>
            </a:r>
            <a:r>
              <a:rPr lang="en-GB" b="1" dirty="0"/>
              <a:t> </a:t>
            </a:r>
            <a:r>
              <a:rPr lang="en-GB" b="1" dirty="0" err="1"/>
              <a:t>İşleme</a:t>
            </a:r>
            <a:r>
              <a:rPr lang="en-GB" b="1" dirty="0"/>
              <a:t> </a:t>
            </a:r>
            <a:r>
              <a:rPr lang="en-GB" b="1" dirty="0" err="1"/>
              <a:t>Yöntemleri</a:t>
            </a:r>
            <a:r>
              <a:rPr lang="en-GB" b="1" dirty="0"/>
              <a:t> </a:t>
            </a:r>
            <a:r>
              <a:rPr lang="en-GB" b="1" dirty="0" err="1"/>
              <a:t>ile</a:t>
            </a:r>
            <a:r>
              <a:rPr lang="en-GB" b="1" dirty="0"/>
              <a:t> </a:t>
            </a:r>
            <a:r>
              <a:rPr lang="en-GB" b="1" dirty="0" err="1"/>
              <a:t>Otomatik</a:t>
            </a:r>
            <a:r>
              <a:rPr lang="en-GB" b="1" dirty="0"/>
              <a:t> </a:t>
            </a:r>
            <a:r>
              <a:rPr lang="en-GB" b="1" dirty="0" err="1"/>
              <a:t>Sınıflandırılması</a:t>
            </a:r>
            <a:r>
              <a:rPr lang="en-GB" b="1" dirty="0"/>
              <a:t>” </a:t>
            </a:r>
            <a:r>
              <a:rPr lang="en-TR" dirty="0"/>
              <a:t>başlıklı araştırması için katılımınız gerekmektedir. </a:t>
            </a:r>
          </a:p>
          <a:p>
            <a:r>
              <a:rPr lang="tr-TR" dirty="0"/>
              <a:t>Hiçbir kişisel bilginiz toplanmayacak olup anonim yanıtlar hiç kimse ile paylaşılmayacaktır. </a:t>
            </a:r>
            <a:endParaRPr lang="en-TR" sz="2400" dirty="0"/>
          </a:p>
          <a:p>
            <a:r>
              <a:rPr lang="en-TR" sz="2400" dirty="0">
                <a:solidFill>
                  <a:schemeClr val="tx1"/>
                </a:solidFill>
              </a:rPr>
              <a:t>Lütfen mümkün mertebe </a:t>
            </a:r>
            <a:r>
              <a:rPr lang="en-TR" sz="2400" u="sng" dirty="0">
                <a:solidFill>
                  <a:srgbClr val="FF0000"/>
                </a:solidFill>
              </a:rPr>
              <a:t>birden fazla cümleyle </a:t>
            </a:r>
            <a:r>
              <a:rPr lang="en-TR" sz="2400" dirty="0">
                <a:solidFill>
                  <a:srgbClr val="FF0000"/>
                </a:solidFill>
              </a:rPr>
              <a:t>ve </a:t>
            </a:r>
            <a:r>
              <a:rPr lang="en-TR" sz="2400" u="sng" dirty="0">
                <a:solidFill>
                  <a:srgbClr val="FF0000"/>
                </a:solidFill>
              </a:rPr>
              <a:t>tam cümle</a:t>
            </a:r>
            <a:r>
              <a:rPr lang="en-TR" sz="2400" dirty="0">
                <a:solidFill>
                  <a:srgbClr val="C00000"/>
                </a:solidFill>
              </a:rPr>
              <a:t> </a:t>
            </a:r>
            <a:r>
              <a:rPr lang="en-TR" sz="2400" dirty="0">
                <a:solidFill>
                  <a:schemeClr val="tx1"/>
                </a:solidFill>
              </a:rPr>
              <a:t>olacak şekilde yanıtlar gönderin.</a:t>
            </a:r>
            <a:r>
              <a:rPr lang="en-TR" dirty="0">
                <a:solidFill>
                  <a:schemeClr val="tx1"/>
                </a:solidFill>
              </a:rPr>
              <a:t>Birkaç kelime ile yazdığınız yorumlar makine öğrenmesini güçleştirecektir. </a:t>
            </a:r>
          </a:p>
          <a:p>
            <a:r>
              <a:rPr lang="en-TR" dirty="0">
                <a:solidFill>
                  <a:schemeClr val="tx1"/>
                </a:solidFill>
              </a:rPr>
              <a:t>Teşekkürler!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7DB476-476F-B380-3A3E-EA59FCCFC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4500" y="4809291"/>
            <a:ext cx="1772480" cy="17177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3EEB0A6-68A3-ACCC-BFAE-FEFD8B41A163}"/>
              </a:ext>
            </a:extLst>
          </p:cNvPr>
          <p:cNvSpPr txBox="1"/>
          <p:nvPr/>
        </p:nvSpPr>
        <p:spPr>
          <a:xfrm rot="21077712">
            <a:off x="3739243" y="6477170"/>
            <a:ext cx="121379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GB" b="1" dirty="0">
                <a:ln/>
                <a:solidFill>
                  <a:schemeClr val="accent4"/>
                </a:solidFill>
                <a:latin typeface="Bradley Hand" pitchFamily="2" charset="77"/>
                <a:cs typeface="Apple Chancery" panose="03020702040506060504" pitchFamily="66" charset="-79"/>
              </a:rPr>
              <a:t>S</a:t>
            </a:r>
            <a:r>
              <a:rPr lang="en-TR" b="1" dirty="0">
                <a:ln/>
                <a:solidFill>
                  <a:schemeClr val="accent4"/>
                </a:solidFill>
                <a:latin typeface="Bradley Hand" pitchFamily="2" charset="77"/>
                <a:cs typeface="APPLE CHANCERY" panose="03020702040506060504" pitchFamily="66" charset="-79"/>
              </a:rPr>
              <a:t>can me! </a:t>
            </a:r>
          </a:p>
        </p:txBody>
      </p:sp>
      <p:sp>
        <p:nvSpPr>
          <p:cNvPr id="9" name="Circular Arrow 8">
            <a:extLst>
              <a:ext uri="{FF2B5EF4-FFF2-40B4-BE49-F238E27FC236}">
                <a16:creationId xmlns:a16="http://schemas.microsoft.com/office/drawing/2014/main" id="{F887659A-BB58-9168-6ED3-14651936F573}"/>
              </a:ext>
            </a:extLst>
          </p:cNvPr>
          <p:cNvSpPr/>
          <p:nvPr/>
        </p:nvSpPr>
        <p:spPr>
          <a:xfrm rot="15890639">
            <a:off x="3449643" y="6018989"/>
            <a:ext cx="769715" cy="589874"/>
          </a:xfrm>
          <a:prstGeom prst="circularArrow">
            <a:avLst>
              <a:gd name="adj1" fmla="val 3164"/>
              <a:gd name="adj2" fmla="val 1142319"/>
              <a:gd name="adj3" fmla="val 21386227"/>
              <a:gd name="adj4" fmla="val 10800000"/>
              <a:gd name="adj5" fmla="val 12500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TR" b="1">
              <a:ln/>
              <a:solidFill>
                <a:schemeClr val="accent4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88BA1E-B96A-516B-56F7-406CEB873823}"/>
              </a:ext>
            </a:extLst>
          </p:cNvPr>
          <p:cNvSpPr txBox="1"/>
          <p:nvPr/>
        </p:nvSpPr>
        <p:spPr>
          <a:xfrm>
            <a:off x="5486193" y="6086417"/>
            <a:ext cx="42402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https://</a:t>
            </a:r>
            <a:r>
              <a:rPr lang="en-GB" sz="1400" dirty="0" err="1"/>
              <a:t>forms.gle</a:t>
            </a:r>
            <a:r>
              <a:rPr lang="en-GB" sz="1400" dirty="0"/>
              <a:t>/CHz1X5iXdR6ZNKJz5</a:t>
            </a:r>
            <a:endParaRPr lang="en-TR" sz="1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465C2E-3CF0-9037-CD84-65E5A2830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489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F4F7A-FF73-B748-8E46-1BB5C518C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AÇIK BİLİM VE AÇIK ERİŞİM NEDİR?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22BBC-3279-DA4D-A5B1-20F9F1990C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rgbClr val="C00000"/>
                </a:solidFill>
              </a:rPr>
              <a:t>A</a:t>
            </a:r>
            <a:r>
              <a:rPr lang="en-TR" dirty="0">
                <a:solidFill>
                  <a:srgbClr val="C00000"/>
                </a:solidFill>
              </a:rPr>
              <a:t>çık bilim</a:t>
            </a:r>
            <a:r>
              <a:rPr lang="en-TR" dirty="0"/>
              <a:t>, araştırma sürecinin ve sonuçlarının herkesin erişimine ve paylaşımına açık bir şekilde paylaşılması anlamına gelip, bilimde şeffaflığı ve bilime erişimde adaleti teşvik eder. </a:t>
            </a:r>
          </a:p>
          <a:p>
            <a:r>
              <a:rPr lang="en-TR" dirty="0">
                <a:solidFill>
                  <a:srgbClr val="C00000"/>
                </a:solidFill>
              </a:rPr>
              <a:t>Açık erişim</a:t>
            </a:r>
            <a:r>
              <a:rPr lang="en-TR" dirty="0"/>
              <a:t>, bilimsel bilginin herhangi bir kısıtlama (yasal, teknik, finansal) olmadan bir kaynağın kamunun erişimine açık olmasını ifade eder.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D146F-93CA-1304-69A1-37E9B03CE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605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3265F-6B4F-AF49-85DE-70E65CE04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NEDEN AÇIK BİLİM?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52040-DEFF-3E4B-9E9F-E7053E43F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TR" dirty="0"/>
              <a:t>Türkiye’nin de üyesi olduğu </a:t>
            </a:r>
            <a:r>
              <a:rPr lang="en-TR" dirty="0">
                <a:solidFill>
                  <a:srgbClr val="C00000"/>
                </a:solidFill>
              </a:rPr>
              <a:t>OECD</a:t>
            </a:r>
            <a:r>
              <a:rPr lang="en-TR" dirty="0"/>
              <a:t> (</a:t>
            </a:r>
            <a:r>
              <a:rPr lang="en-GB" dirty="0"/>
              <a:t>Organisation for Economic Co-operation and Development – </a:t>
            </a:r>
            <a:r>
              <a:rPr lang="en-GB" dirty="0" err="1"/>
              <a:t>Ekonomik</a:t>
            </a:r>
            <a:r>
              <a:rPr lang="en-GB" dirty="0"/>
              <a:t> </a:t>
            </a:r>
            <a:r>
              <a:rPr lang="en-GB" dirty="0" err="1"/>
              <a:t>Kalkınma</a:t>
            </a:r>
            <a:r>
              <a:rPr lang="en-GB" dirty="0"/>
              <a:t> </a:t>
            </a:r>
            <a:r>
              <a:rPr lang="en-GB" dirty="0" err="1"/>
              <a:t>ve</a:t>
            </a:r>
            <a:r>
              <a:rPr lang="en-GB" dirty="0"/>
              <a:t> </a:t>
            </a:r>
            <a:r>
              <a:rPr lang="en-GB" dirty="0" err="1"/>
              <a:t>İşbirliği</a:t>
            </a:r>
            <a:r>
              <a:rPr lang="en-GB" dirty="0"/>
              <a:t> </a:t>
            </a:r>
            <a:r>
              <a:rPr lang="en-GB" dirty="0" err="1"/>
              <a:t>Örgütü</a:t>
            </a:r>
            <a:r>
              <a:rPr lang="en-TR" dirty="0"/>
              <a:t>) avantajlarını şöyle sıralar:</a:t>
            </a:r>
          </a:p>
          <a:p>
            <a:pPr lvl="1"/>
            <a:r>
              <a:rPr lang="en-TR" dirty="0">
                <a:solidFill>
                  <a:srgbClr val="C00000"/>
                </a:solidFill>
              </a:rPr>
              <a:t>Daha doğru ve doğrulanabilir bilimsel sonuçlar ve artan toplumsal fayda </a:t>
            </a:r>
          </a:p>
          <a:p>
            <a:pPr lvl="1"/>
            <a:r>
              <a:rPr lang="en-TR" dirty="0">
                <a:solidFill>
                  <a:srgbClr val="C00000"/>
                </a:solidFill>
              </a:rPr>
              <a:t>Kısıtlı bütçe ile artan üretkenlik </a:t>
            </a:r>
          </a:p>
          <a:p>
            <a:pPr lvl="1"/>
            <a:r>
              <a:rPr lang="en-TR" dirty="0">
                <a:solidFill>
                  <a:srgbClr val="C00000"/>
                </a:solidFill>
              </a:rPr>
              <a:t>Aynı bilginin toplanması, üretilmesi ve dağıtılmasında maliyet ve tekrarın azalması  </a:t>
            </a:r>
          </a:p>
          <a:p>
            <a:pPr lvl="1"/>
            <a:r>
              <a:rPr lang="en-TR" dirty="0">
                <a:solidFill>
                  <a:srgbClr val="C00000"/>
                </a:solidFill>
              </a:rPr>
              <a:t>Vatandaşların bilime güveninin artması</a:t>
            </a:r>
            <a:r>
              <a:rPr lang="en-TR" dirty="0"/>
              <a:t> (Bilimsel okur-yazarlık elzem!)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B11BC-AC12-33D5-C5C0-D19B6B867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503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158B6-4AD1-B04F-838F-293B33F3A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AÇIK ERİŞİMİN 5R ÖZELLİĞİ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C66BBC-E41C-2545-8F7F-E1EB49E7FD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45914"/>
            <a:ext cx="9905999" cy="3541714"/>
          </a:xfrm>
        </p:spPr>
        <p:txBody>
          <a:bodyPr/>
          <a:lstStyle/>
          <a:p>
            <a:r>
              <a:rPr lang="en-GB" dirty="0">
                <a:solidFill>
                  <a:srgbClr val="C00000"/>
                </a:solidFill>
              </a:rPr>
              <a:t>Retain</a:t>
            </a:r>
            <a:r>
              <a:rPr lang="en-GB" dirty="0"/>
              <a:t> – </a:t>
            </a:r>
            <a:r>
              <a:rPr lang="en-GB" dirty="0" err="1"/>
              <a:t>üzerinize</a:t>
            </a:r>
            <a:r>
              <a:rPr lang="en-GB" dirty="0"/>
              <a:t> </a:t>
            </a:r>
            <a:r>
              <a:rPr lang="en-GB" dirty="0" err="1"/>
              <a:t>geçirmek</a:t>
            </a:r>
            <a:r>
              <a:rPr lang="en-GB" dirty="0"/>
              <a:t>, </a:t>
            </a:r>
            <a:r>
              <a:rPr lang="en-GB" dirty="0" err="1"/>
              <a:t>kopyalamak</a:t>
            </a:r>
            <a:endParaRPr lang="en-GB" dirty="0"/>
          </a:p>
          <a:p>
            <a:r>
              <a:rPr lang="en-GB" dirty="0">
                <a:solidFill>
                  <a:srgbClr val="C00000"/>
                </a:solidFill>
              </a:rPr>
              <a:t>Reuse</a:t>
            </a:r>
            <a:r>
              <a:rPr lang="en-GB" dirty="0"/>
              <a:t> – </a:t>
            </a:r>
            <a:r>
              <a:rPr lang="en-GB" dirty="0" err="1"/>
              <a:t>tekrar</a:t>
            </a:r>
            <a:r>
              <a:rPr lang="en-GB" dirty="0"/>
              <a:t> </a:t>
            </a:r>
            <a:r>
              <a:rPr lang="en-GB" dirty="0" err="1"/>
              <a:t>kullanmak</a:t>
            </a:r>
            <a:endParaRPr lang="en-GB" dirty="0"/>
          </a:p>
          <a:p>
            <a:r>
              <a:rPr lang="en-GB" dirty="0">
                <a:solidFill>
                  <a:srgbClr val="C00000"/>
                </a:solidFill>
              </a:rPr>
              <a:t>Revise</a:t>
            </a:r>
            <a:r>
              <a:rPr lang="en-GB" dirty="0"/>
              <a:t> – </a:t>
            </a:r>
            <a:r>
              <a:rPr lang="en-GB" dirty="0" err="1"/>
              <a:t>değiştirmek</a:t>
            </a:r>
            <a:r>
              <a:rPr lang="en-GB" dirty="0"/>
              <a:t>, </a:t>
            </a:r>
            <a:r>
              <a:rPr lang="en-GB" dirty="0" err="1"/>
              <a:t>başka</a:t>
            </a:r>
            <a:r>
              <a:rPr lang="en-GB" dirty="0"/>
              <a:t> </a:t>
            </a:r>
            <a:r>
              <a:rPr lang="en-GB" dirty="0" err="1"/>
              <a:t>bir</a:t>
            </a:r>
            <a:r>
              <a:rPr lang="en-GB" dirty="0"/>
              <a:t> </a:t>
            </a:r>
            <a:r>
              <a:rPr lang="en-GB" dirty="0" err="1"/>
              <a:t>dile</a:t>
            </a:r>
            <a:r>
              <a:rPr lang="en-GB" dirty="0"/>
              <a:t> </a:t>
            </a:r>
            <a:r>
              <a:rPr lang="en-GB" dirty="0" err="1"/>
              <a:t>çevirmek</a:t>
            </a:r>
            <a:endParaRPr lang="en-GB" dirty="0"/>
          </a:p>
          <a:p>
            <a:r>
              <a:rPr lang="en-GB" dirty="0">
                <a:solidFill>
                  <a:srgbClr val="C00000"/>
                </a:solidFill>
              </a:rPr>
              <a:t>Remix</a:t>
            </a:r>
            <a:r>
              <a:rPr lang="en-GB" dirty="0"/>
              <a:t> – </a:t>
            </a:r>
            <a:r>
              <a:rPr lang="en-GB" dirty="0" err="1"/>
              <a:t>başka</a:t>
            </a:r>
            <a:r>
              <a:rPr lang="en-GB" dirty="0"/>
              <a:t> </a:t>
            </a:r>
            <a:r>
              <a:rPr lang="en-GB" dirty="0" err="1"/>
              <a:t>içerikler</a:t>
            </a:r>
            <a:r>
              <a:rPr lang="en-GB" dirty="0"/>
              <a:t> </a:t>
            </a:r>
            <a:r>
              <a:rPr lang="en-GB" dirty="0" err="1"/>
              <a:t>ya</a:t>
            </a:r>
            <a:r>
              <a:rPr lang="en-GB" dirty="0"/>
              <a:t> da </a:t>
            </a:r>
            <a:r>
              <a:rPr lang="en-GB" dirty="0" err="1"/>
              <a:t>görsellerle</a:t>
            </a:r>
            <a:r>
              <a:rPr lang="en-GB" dirty="0"/>
              <a:t> </a:t>
            </a:r>
            <a:r>
              <a:rPr lang="en-GB" dirty="0" err="1"/>
              <a:t>birleştirip</a:t>
            </a:r>
            <a:r>
              <a:rPr lang="en-GB" dirty="0"/>
              <a:t> </a:t>
            </a:r>
            <a:r>
              <a:rPr lang="en-GB" dirty="0" err="1"/>
              <a:t>yayınlamak</a:t>
            </a:r>
            <a:endParaRPr lang="en-GB" dirty="0"/>
          </a:p>
          <a:p>
            <a:r>
              <a:rPr lang="en-GB" dirty="0">
                <a:solidFill>
                  <a:srgbClr val="C00000"/>
                </a:solidFill>
              </a:rPr>
              <a:t>Redistribute</a:t>
            </a:r>
            <a:r>
              <a:rPr lang="en-GB" dirty="0"/>
              <a:t> – </a:t>
            </a:r>
            <a:r>
              <a:rPr lang="en-GB" dirty="0" err="1"/>
              <a:t>kullandığınız</a:t>
            </a:r>
            <a:r>
              <a:rPr lang="en-GB" dirty="0"/>
              <a:t> </a:t>
            </a:r>
            <a:r>
              <a:rPr lang="en-GB" dirty="0" err="1"/>
              <a:t>ya</a:t>
            </a:r>
            <a:r>
              <a:rPr lang="en-GB" dirty="0"/>
              <a:t> da </a:t>
            </a:r>
            <a:r>
              <a:rPr lang="en-GB" dirty="0" err="1"/>
              <a:t>değiştirdiğiniz</a:t>
            </a:r>
            <a:r>
              <a:rPr lang="en-GB" dirty="0"/>
              <a:t> </a:t>
            </a:r>
            <a:r>
              <a:rPr lang="en-GB" dirty="0" err="1"/>
              <a:t>içeriği</a:t>
            </a:r>
            <a:r>
              <a:rPr lang="en-GB" dirty="0"/>
              <a:t> </a:t>
            </a:r>
            <a:r>
              <a:rPr lang="en-GB" dirty="0" err="1"/>
              <a:t>tekrar</a:t>
            </a:r>
            <a:r>
              <a:rPr lang="en-GB" dirty="0"/>
              <a:t> </a:t>
            </a:r>
            <a:r>
              <a:rPr lang="en-GB" dirty="0" err="1"/>
              <a:t>dağıtmak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1026" name="Picture 2" descr="Rights and Licenses | Open Educational Resources">
            <a:extLst>
              <a:ext uri="{FF2B5EF4-FFF2-40B4-BE49-F238E27FC236}">
                <a16:creationId xmlns:a16="http://schemas.microsoft.com/office/drawing/2014/main" id="{BB4F8F2F-BA82-BA49-8485-612A72E93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672" y="4084026"/>
            <a:ext cx="9038907" cy="198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DA8849-EA67-07DF-302A-9AF4AADEB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806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400A7-9676-B15C-FE8F-4A8CFBF9D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Mentimeter time! 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5" name="Content Placeholder 4" title="Mentimeter - Interactive Presentations">
                <a:extLst>
                  <a:ext uri="{FF2B5EF4-FFF2-40B4-BE49-F238E27FC236}">
                    <a16:creationId xmlns:a16="http://schemas.microsoft.com/office/drawing/2014/main" id="{93FCEF49-74C0-1982-12B9-60CFAA626847}"/>
                  </a:ext>
                </a:extLst>
              </p:cNvPr>
              <p:cNvGraphicFramePr>
                <a:graphicFrameLocks noGrp="1"/>
              </p:cNvGraphicFramePr>
              <p:nvPr>
                <p:ph idx="1"/>
              </p:nvPr>
            </p:nvGraphicFramePr>
            <p:xfrm>
              <a:off x="677863" y="2160588"/>
              <a:ext cx="8596312" cy="3881437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5" name="Content Placeholder 4" title="Mentimeter - Interactive Presentations">
                <a:extLst>
                  <a:ext uri="{FF2B5EF4-FFF2-40B4-BE49-F238E27FC236}">
                    <a16:creationId xmlns:a16="http://schemas.microsoft.com/office/drawing/2014/main" id="{93FCEF49-74C0-1982-12B9-60CFAA6268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7863" y="2160588"/>
                <a:ext cx="8596312" cy="3881437"/>
              </a:xfrm>
              <a:prstGeom prst="rect">
                <a:avLst/>
              </a:prstGeom>
            </p:spPr>
          </p:pic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3BCB23-0A57-6294-F0B1-59E0E0F7E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988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6A636-9331-1D4C-A3A6-AFB38156B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TELİF HAKKI VE LİSANSLAMA </a:t>
            </a:r>
            <a:endParaRPr lang="en-TR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7488D91-6772-7247-9EE7-80F965DD0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86781"/>
            <a:ext cx="6300247" cy="3541714"/>
          </a:xfrm>
        </p:spPr>
        <p:txBody>
          <a:bodyPr/>
          <a:lstStyle/>
          <a:p>
            <a:r>
              <a:rPr lang="en-TR" dirty="0"/>
              <a:t>Creative Commons (CC) en bilinen telif hakkı lisanslarından bir tanesidir. </a:t>
            </a:r>
          </a:p>
          <a:p>
            <a:r>
              <a:rPr lang="en-TR" dirty="0"/>
              <a:t>Lisansın türüne göre yapılabilecekler değişmektedir. </a:t>
            </a:r>
          </a:p>
          <a:p>
            <a:r>
              <a:rPr lang="en-TR" dirty="0"/>
              <a:t>‘Her hakkı saklıdır.’ --&gt; ‘Bazı hakları saklıdır.’ </a:t>
            </a:r>
          </a:p>
        </p:txBody>
      </p:sp>
      <p:pic>
        <p:nvPicPr>
          <p:cNvPr id="11" name="Content Placeholder 5">
            <a:extLst>
              <a:ext uri="{FF2B5EF4-FFF2-40B4-BE49-F238E27FC236}">
                <a16:creationId xmlns:a16="http://schemas.microsoft.com/office/drawing/2014/main" id="{55005AF9-44D1-304F-8A68-4A6E9BC93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9311" y="708566"/>
            <a:ext cx="3602901" cy="575659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93E520D-4B88-A749-A629-396B1B4DB85C}"/>
              </a:ext>
            </a:extLst>
          </p:cNvPr>
          <p:cNvSpPr/>
          <p:nvPr/>
        </p:nvSpPr>
        <p:spPr>
          <a:xfrm>
            <a:off x="1141413" y="6465158"/>
            <a:ext cx="3745549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TR" sz="1100" dirty="0"/>
              <a:t>https://creativecommons.org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F819C-0076-51E7-3B67-B78B79EB9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762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A6F6D-5722-0446-B8B9-ACE62A393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AÇIK ERİŞİM ÖRNEĞİ: AÇIK EĞİTİM MATERYALLERİ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3EF01-2B3B-0E42-ADB2-6EC490A93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TR" dirty="0"/>
              <a:t>Open Educational Resources (OERs) </a:t>
            </a:r>
          </a:p>
          <a:p>
            <a:r>
              <a:rPr lang="en-TR" dirty="0">
                <a:solidFill>
                  <a:srgbClr val="C00000"/>
                </a:solidFill>
              </a:rPr>
              <a:t>UNESCO</a:t>
            </a:r>
            <a:r>
              <a:rPr lang="en-TR" dirty="0"/>
              <a:t>’nun 2012 yılında başlattığı </a:t>
            </a:r>
            <a:r>
              <a:rPr lang="en-TR" dirty="0">
                <a:solidFill>
                  <a:srgbClr val="C00000"/>
                </a:solidFill>
              </a:rPr>
              <a:t>Açık Eğitim Hareketi</a:t>
            </a:r>
            <a:r>
              <a:rPr lang="en-TR" dirty="0"/>
              <a:t> ile birlikte eğitim materyallerinin açık paylaşımı teşvik edildi. </a:t>
            </a:r>
          </a:p>
          <a:p>
            <a:r>
              <a:rPr lang="en-TR" dirty="0">
                <a:solidFill>
                  <a:srgbClr val="C00000"/>
                </a:solidFill>
              </a:rPr>
              <a:t>MIT OpenCourseware </a:t>
            </a:r>
            <a:r>
              <a:rPr lang="en-TR" dirty="0"/>
              <a:t>ile ders notlarını paylaşırken Türkiye’de de </a:t>
            </a:r>
            <a:r>
              <a:rPr lang="en-TR" dirty="0">
                <a:solidFill>
                  <a:srgbClr val="C00000"/>
                </a:solidFill>
              </a:rPr>
              <a:t>ODTÜ</a:t>
            </a:r>
            <a:r>
              <a:rPr lang="en-TR" dirty="0"/>
              <a:t> gibi üniversiteler bu harekete öncülük etti. </a:t>
            </a:r>
          </a:p>
          <a:p>
            <a:r>
              <a:rPr lang="en-TR" dirty="0"/>
              <a:t>COVID-19 pandemisi ile birlikte açık paylaşımda büyük bir artış olurken materyallerin kalitesi aynı şekilde artmadı.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B9E5B8-C1A2-5306-83C1-E934BAF72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288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5705E-754D-FC4E-B009-AD2C08A71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Ö</a:t>
            </a:r>
            <a:r>
              <a:rPr lang="en-TR" dirty="0"/>
              <a:t>RNEK: ODTÜ AÇIK DERS MALZEMELERİ PROJESİ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24705AA-C3A1-3045-B9F3-0FA53C21F5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3767" y="1828996"/>
            <a:ext cx="6805215" cy="4523166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DC620B-CB74-94C1-520E-B2617FBA0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Dr. Öğr. Üyesi Ayşe Saliha Sunar  assunar@beu.edu.tr  2022-2023 Güz Dönemi Ders Notları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20377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webextensions/webextension1.xml><?xml version="1.0" encoding="utf-8"?>
<we:webextension xmlns:we="http://schemas.microsoft.com/office/webextensions/webextension/2010/11" id="{E4517A11-B553-404C-B2FB-3B9051F4082B}">
  <we:reference id="wa104379261" version="3.0.2.3" store="en-GB" storeType="OMEX"/>
  <we:alternateReferences>
    <we:reference id="wa104379261" version="3.0.2.3" store="wa104379261" storeType="OMEX"/>
  </we:alternateReferences>
  <we:properties>
    <we:property name="mentimeter-slide" value="{&quot;seriesId&quot;:&quot;al5872gp2a9tm7f6i936967z8qgjt3i7&quot;,&quot;questionId&quot;:&quot;jhojdwstbphj&quot;,&quot;link&quot;:&quot;https://www.mentimeter.com/app/presentation/al5872gp2a9tm7f6i936967z8qgjt3i7/jhojdwstbphj?ppt_app=true&quot;}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{42AFDAB6-092F-E540-8B48-59D2413E5A42}tf10001060_mac</Template>
  <TotalTime>3669</TotalTime>
  <Words>1581</Words>
  <Application>Microsoft Macintosh PowerPoint</Application>
  <PresentationFormat>Widescreen</PresentationFormat>
  <Paragraphs>134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Bradley Hand</vt:lpstr>
      <vt:lpstr>Calibri</vt:lpstr>
      <vt:lpstr>Times New Roman</vt:lpstr>
      <vt:lpstr>Trebuchet MS</vt:lpstr>
      <vt:lpstr>Wingdings 3</vt:lpstr>
      <vt:lpstr>Facet</vt:lpstr>
      <vt:lpstr>BİLGİSAYAR MÜHENDİSLİĞİ ORYANTASYONU XIV. HAFTA: Açık Kaynak Kodlu Yazılımlar ve GitHub</vt:lpstr>
      <vt:lpstr>DERS PLANI</vt:lpstr>
      <vt:lpstr>AÇIK BİLİM VE AÇIK ERİŞİM NEDİR? </vt:lpstr>
      <vt:lpstr>NEDEN AÇIK BİLİM? </vt:lpstr>
      <vt:lpstr>AÇIK ERİŞİMİN 5R ÖZELLİĞİ </vt:lpstr>
      <vt:lpstr>Mentimeter time! </vt:lpstr>
      <vt:lpstr>TELİF HAKKI VE LİSANSLAMA </vt:lpstr>
      <vt:lpstr>AÇIK ERİŞİM ÖRNEĞİ: AÇIK EĞİTİM MATERYALLERİ </vt:lpstr>
      <vt:lpstr>ÖRNEK: ODTÜ AÇIK DERS MALZEMELERİ PROJESİ </vt:lpstr>
      <vt:lpstr>ÖRNEK: KİTLESEL ÇEVİRİMİÇİ AÇIK KURSLAR </vt:lpstr>
      <vt:lpstr>AÇIK KAYNAK KOD NEDİR? </vt:lpstr>
      <vt:lpstr>IBM EN POPÜLER AÇIK KAYNAK KOD LİSTESİ </vt:lpstr>
      <vt:lpstr>TÜRKİYE AÇIK KAYNAK PLATFORMU </vt:lpstr>
      <vt:lpstr>TÜRKİYE AÇIK KAYNAK PROJELERİ </vt:lpstr>
      <vt:lpstr>GITHUB </vt:lpstr>
      <vt:lpstr>GIT NEDİR? </vt:lpstr>
      <vt:lpstr>VERSİYON KONTROLÜ</vt:lpstr>
      <vt:lpstr>HUB NEDİR? </vt:lpstr>
      <vt:lpstr>ÖĞRENCİYKEN NEDEN GITHUB’TA PAYLAŞMALIYIM? </vt:lpstr>
      <vt:lpstr>TEMİZ KOD NEDİR, NASIL TEMİZ KOD YAZARIZ? </vt:lpstr>
      <vt:lpstr>KİTAP ÖNERİSİ </vt:lpstr>
      <vt:lpstr>SEZONUN SON FİLM ÖNERİSİ :  DON’T LOOK UP! </vt:lpstr>
      <vt:lpstr>BİLİME KATKI ZAMANI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BİLGİSAYAR MÜHENDİSLİĞİNE GİRİŞ  I. HAFTA </dc:title>
  <dc:creator>Microsoft Office User</dc:creator>
  <cp:lastModifiedBy>ayse saliha sunar</cp:lastModifiedBy>
  <cp:revision>161</cp:revision>
  <cp:lastPrinted>2022-11-29T10:05:46Z</cp:lastPrinted>
  <dcterms:created xsi:type="dcterms:W3CDTF">2021-09-22T13:25:03Z</dcterms:created>
  <dcterms:modified xsi:type="dcterms:W3CDTF">2022-12-26T13:44:45Z</dcterms:modified>
</cp:coreProperties>
</file>

<file path=docProps/thumbnail.jpeg>
</file>